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4" r:id="rId4"/>
    <p:sldId id="270" r:id="rId5"/>
    <p:sldId id="276" r:id="rId6"/>
    <p:sldId id="259" r:id="rId7"/>
    <p:sldId id="265" r:id="rId8"/>
    <p:sldId id="268" r:id="rId9"/>
    <p:sldId id="262" r:id="rId10"/>
    <p:sldId id="267" r:id="rId11"/>
    <p:sldId id="260" r:id="rId12"/>
    <p:sldId id="281" r:id="rId13"/>
    <p:sldId id="261" r:id="rId14"/>
    <p:sldId id="282" r:id="rId15"/>
    <p:sldId id="286" r:id="rId16"/>
    <p:sldId id="278" r:id="rId17"/>
    <p:sldId id="283" r:id="rId18"/>
    <p:sldId id="280" r:id="rId19"/>
    <p:sldId id="284" r:id="rId20"/>
    <p:sldId id="263" r:id="rId21"/>
    <p:sldId id="277" r:id="rId22"/>
    <p:sldId id="272" r:id="rId23"/>
    <p:sldId id="288" r:id="rId24"/>
    <p:sldId id="285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271" r:id="rId41"/>
    <p:sldId id="305" r:id="rId42"/>
    <p:sldId id="306" r:id="rId43"/>
    <p:sldId id="307" r:id="rId44"/>
    <p:sldId id="258" r:id="rId45"/>
    <p:sldId id="266" r:id="rId46"/>
    <p:sldId id="279" r:id="rId47"/>
    <p:sldId id="304" r:id="rId48"/>
    <p:sldId id="273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4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C2DF4-0746-BF4C-BEB9-CBB79767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FC920-DA8F-6541-A655-1F773B8E7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0B2B4-C9AA-1549-BBE2-E9C5FC1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00C8-8FB8-F44D-8569-F2C5E24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079F0-5AFF-4344-B891-E9129F9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7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1144E-64DB-A64C-AA58-5DB29E0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A4089D-551C-364F-98FA-10D9D6C4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0090-9DD7-0449-8691-099A1EE7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7F828-E157-C441-8B1B-2971C17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CCCBC-8A1C-B646-92D9-A5EEF96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6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C4240-F82A-6044-8D12-74E093A8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1B44D-22FF-3A4C-B409-FEE47B78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BAE57-A47E-5A4C-8E8B-6909215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C5F12-1AF6-FE45-91F2-6EC15EF5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5035-8287-6C40-8F1B-517437C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68D6-5CB5-744C-9588-25D6A61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FEF2C-D701-0B47-87A7-E92048CD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A7E9-F870-6D42-8F3D-5131F3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8A5D5-D739-574F-81D1-1561347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85EF15-9158-B446-9608-B5697769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5F7AB-C6AA-0A42-BA22-B99A0FC4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F07AAC-7D15-AD4E-B4E2-BD9B1189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843E5-6D59-8D45-9744-F8EA48E9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75DC50-74D9-5D48-8483-A11B8843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0FDD6-2D36-C94D-8B4E-3CDE4E07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051B-D816-6E4D-ACF4-0BED0DC9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16453-598A-2F4E-8462-FB3DA411B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AA72-7D28-274C-B043-81C09BBB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A5F38-1431-9A46-B390-EE65CBA0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A9590-F59D-AB46-872D-252C2C53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8EEF53-63E4-5D4C-9821-D8A29B06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38F76-3CD0-9941-BEF4-FC3DD229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B1B0C-1A67-914F-BE35-4CA15411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11658-4F62-104D-AD92-9F292175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443A1-45A7-694C-8483-27E5C24E3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84FB3C-0F11-9347-9717-E31F7B39A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2A9EF7-D04D-9148-8610-516D1C5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A9F16-67DA-854C-A8FD-FE963FDD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453DE-EFAD-5B47-AC27-2FC5593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7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28BA1-8E17-8243-BDA9-AD87091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4E12C-DA9F-C445-8591-833A59B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69A7F-ED26-0246-9079-07F5A916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7177EC-9D4D-444F-997B-7D1D53B6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E114F-25C3-B648-813F-8125307D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A1C90-3BA2-2E46-847E-0C22EA2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A3292-A4BF-2040-984C-A3A130FC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30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BA87-19F4-7541-B676-2CA359DB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8607E-28A3-0949-AFA1-99CE6FC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21CF4E-24AA-944A-9253-DDA601C0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B77707-F991-4446-A365-73194D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BB041C-9143-524A-9AC5-C1DA58DD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707A83-9899-B14A-98C8-A3077A5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C7B3-580D-784F-A1D6-312F993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56775-C7A6-A644-B797-75C77ACAF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E7943-3005-8F4C-A7E3-DFBD76F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6E6B0-2330-0B4C-A1A5-02E9DF67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80116-EF99-D441-9534-444CCE70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D5FA1-10B0-9F46-AD2B-16EA3BE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9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CE3E-7653-FA45-A9CB-429DA5E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53F33-AC2C-BD40-AD4A-05E861D1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023E6-1D06-B945-8688-A56FD8F4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9A15B-3178-3647-8CCA-1FA5A2C3F1E9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D1C01-07E7-9349-96CB-A37DEA38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36793-F9E0-0E48-A313-415BFA604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6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l33p9TxY0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4827/kanban-doska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leverics.ru/flow-metrics-data-driven-flow-management?utm_source=digital&amp;utm_medium=article&amp;utm_campaign=flowmetric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q-ru.kaiten.sit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1360/chto-takoe-kanban-metod-maksimalno-korotko/" TargetMode="External"/><Relationship Id="rId2" Type="http://schemas.openxmlformats.org/officeDocument/2006/relationships/hyperlink" Target="https://scrumtrek.ru/blog/agile-scrum/scrum-glossary/3652/scru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kaiten.io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Kanban</a:t>
            </a:r>
            <a:endParaRPr lang="ru-RU" sz="80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Метод улучшения процесса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0FCD-7961-1F43-BD1F-61833D9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ru-RU" dirty="0"/>
              <a:t>Как начать внедрять </a:t>
            </a:r>
            <a:r>
              <a:rPr lang="en-US" dirty="0"/>
              <a:t>Kanban?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639D4-1F73-E143-B6B9-6BB8BD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0"/>
            <a:ext cx="10515600" cy="47846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Kanban-</a:t>
            </a:r>
            <a:r>
              <a:rPr lang="ru-RU" dirty="0"/>
              <a:t>метод начал приносить пользу сделать первые шаги: </a:t>
            </a:r>
          </a:p>
          <a:p>
            <a:r>
              <a:rPr lang="ru-RU" dirty="0"/>
              <a:t>визуализировать рабочий процесс по вашему сервису;</a:t>
            </a:r>
          </a:p>
          <a:p>
            <a:r>
              <a:rPr lang="ru-RU" dirty="0"/>
              <a:t>сделать соответствующую </a:t>
            </a:r>
            <a:r>
              <a:rPr lang="en" dirty="0"/>
              <a:t>Kanban-</a:t>
            </a:r>
            <a:r>
              <a:rPr lang="ru-RU" dirty="0"/>
              <a:t>доску;</a:t>
            </a:r>
          </a:p>
          <a:p>
            <a:r>
              <a:rPr lang="ru-RU" dirty="0"/>
              <a:t>разместить на ней все текущие работы;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 этом первом шаге применения </a:t>
            </a:r>
            <a:r>
              <a:rPr lang="en" dirty="0"/>
              <a:t>Kanban-</a:t>
            </a:r>
            <a:r>
              <a:rPr lang="ru-RU" dirty="0"/>
              <a:t>метода многие компании и останавливаются, но даже это приносит пользу. Такого рода реализацию называют </a:t>
            </a:r>
            <a:r>
              <a:rPr lang="ru-RU" b="1" dirty="0"/>
              <a:t>прото-канбан</a:t>
            </a:r>
            <a:r>
              <a:rPr lang="en-US" b="1" dirty="0"/>
              <a:t>.</a:t>
            </a:r>
            <a:r>
              <a:rPr lang="ru-RU" dirty="0"/>
              <a:t> </a:t>
            </a:r>
            <a:r>
              <a:rPr lang="en-US" dirty="0"/>
              <a:t>О</a:t>
            </a:r>
            <a:r>
              <a:rPr lang="ru-RU" dirty="0"/>
              <a:t>н позволяет увидеть целостную картину происходящего в подразделении и понять, где кроются системные проблемы.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 можете пойти дальше и использовать другие инструменты </a:t>
            </a:r>
            <a:r>
              <a:rPr lang="en" dirty="0"/>
              <a:t>Kanban-</a:t>
            </a:r>
            <a:r>
              <a:rPr lang="ru-RU" dirty="0"/>
              <a:t>метода: </a:t>
            </a:r>
            <a:r>
              <a:rPr lang="en" u="sng" dirty="0"/>
              <a:t>WIP-</a:t>
            </a:r>
            <a:r>
              <a:rPr lang="ru-RU" u="sng" dirty="0"/>
              <a:t>лимиты</a:t>
            </a:r>
            <a:r>
              <a:rPr lang="ru-RU" dirty="0"/>
              <a:t>, </a:t>
            </a:r>
            <a:r>
              <a:rPr lang="ru-RU" u="sng" dirty="0"/>
              <a:t>метрики</a:t>
            </a:r>
            <a:r>
              <a:rPr lang="ru-RU" dirty="0"/>
              <a:t>, </a:t>
            </a:r>
            <a:r>
              <a:rPr lang="ru-RU" u="sng" dirty="0"/>
              <a:t>управление потоком</a:t>
            </a:r>
            <a:r>
              <a:rPr lang="ru-RU" dirty="0"/>
              <a:t>, </a:t>
            </a:r>
            <a:r>
              <a:rPr lang="ru-RU" u="sng" dirty="0"/>
              <a:t>каденции</a:t>
            </a:r>
            <a:r>
              <a:rPr lang="ru-RU" dirty="0"/>
              <a:t> и т.д. Но можете этого и не делать. Решение полностью за вами. Когда будете готовы к этому, тогда и используйте.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9B17-3612-A444-B760-CC8E6463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24" y="302736"/>
            <a:ext cx="9275134" cy="728622"/>
          </a:xfrm>
        </p:spPr>
        <p:txBody>
          <a:bodyPr>
            <a:normAutofit/>
          </a:bodyPr>
          <a:lstStyle/>
          <a:p>
            <a:r>
              <a:rPr lang="ru-RU" dirty="0"/>
              <a:t>Шаг 1: осознать и описать процесс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3465F-5FE8-5D46-8B33-87BBF528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81" y="3101301"/>
            <a:ext cx="3441414" cy="3441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3F4EE-681B-0347-94D9-4BDC9EDC0F0D}"/>
              </a:ext>
            </a:extLst>
          </p:cNvPr>
          <p:cNvSpPr txBox="1"/>
          <p:nvPr/>
        </p:nvSpPr>
        <p:spPr>
          <a:xfrm>
            <a:off x="520995" y="1254642"/>
            <a:ext cx="11227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Проанализировать процесс, понять «как мы работаем сейчас»: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Разбить стадии «производства» </a:t>
            </a:r>
            <a:r>
              <a:rPr lang="en-US" sz="2200" dirty="0"/>
              <a:t>/ «</a:t>
            </a:r>
            <a:r>
              <a:rPr lang="ru-RU" sz="2200" dirty="0"/>
              <a:t>оказания сервиса</a:t>
            </a:r>
            <a:r>
              <a:rPr lang="en-US" sz="2200" dirty="0"/>
              <a:t>»</a:t>
            </a:r>
            <a:r>
              <a:rPr lang="ru-RU" sz="2200" dirty="0"/>
              <a:t> — это будут </a:t>
            </a:r>
            <a:r>
              <a:rPr lang="ru-RU" sz="2200" b="1" dirty="0"/>
              <a:t>колонки </a:t>
            </a:r>
            <a:r>
              <a:rPr lang="ru-RU" sz="2200" dirty="0"/>
              <a:t>доски.</a:t>
            </a:r>
            <a:br>
              <a:rPr lang="ru-RU" sz="2200" dirty="0"/>
            </a:br>
            <a:r>
              <a:rPr lang="ru-RU" sz="2200" dirty="0"/>
              <a:t>Посмотрите на то, что вы делаете, как на сервис. Через какие стадии проходит работа, чтобы сервис был оказан?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Выделить классы задач, если у этих задач разные приоритеты — это будут </a:t>
            </a:r>
            <a:r>
              <a:rPr lang="ru-RU" sz="2200" b="1" dirty="0"/>
              <a:t>свимлейны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798DB-830F-2C4B-8144-5148C99A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89" y="3022414"/>
            <a:ext cx="4658817" cy="353285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8484C19B-6826-B54C-A247-0C5178A11E63}"/>
              </a:ext>
            </a:extLst>
          </p:cNvPr>
          <p:cNvSpPr/>
          <p:nvPr/>
        </p:nvSpPr>
        <p:spPr>
          <a:xfrm>
            <a:off x="4808574" y="4357140"/>
            <a:ext cx="1428306" cy="80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DEE5-8796-B049-BC54-A1744EEB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Стадии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E87CC-1F58-1842-9F7C-47C9997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5679558" cy="536944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Работа подразделения при реализации продукта или проекта состоит из разных </a:t>
            </a:r>
            <a:r>
              <a:rPr lang="ru-RU" b="1" dirty="0"/>
              <a:t>этапов</a:t>
            </a:r>
            <a:endParaRPr lang="en-US" dirty="0"/>
          </a:p>
          <a:p>
            <a:r>
              <a:rPr lang="ru-RU" dirty="0"/>
              <a:t>На каждом этапе к продукту (проекту) добавляется какая-то </a:t>
            </a:r>
            <a:r>
              <a:rPr lang="ru-RU" b="1" dirty="0"/>
              <a:t>ценность</a:t>
            </a:r>
            <a:r>
              <a:rPr lang="ru-RU" dirty="0"/>
              <a:t>, и, двигаясь от этапа к этапу, появляется все более готовый к использованию продукт (или завершается проект).</a:t>
            </a:r>
          </a:p>
          <a:p>
            <a:r>
              <a:rPr lang="ru-RU" dirty="0"/>
              <a:t>Каждый рабочий этап можно отобразить на доске в виде колонки с соответствующим названием.</a:t>
            </a:r>
            <a:endParaRPr lang="en-US" dirty="0"/>
          </a:p>
          <a:p>
            <a:r>
              <a:rPr lang="ru-RU" i="1" dirty="0"/>
              <a:t>Колонка символизирует действия, работу, которую нужно сделать, чтобы добавить к продукту ценность</a:t>
            </a:r>
            <a:r>
              <a:rPr lang="ru-RU" dirty="0"/>
              <a:t> или продвинуться в реализации проекта.</a:t>
            </a:r>
            <a:endParaRPr lang="en-US" dirty="0"/>
          </a:p>
          <a:p>
            <a:r>
              <a:rPr lang="en-US" b="1" dirty="0"/>
              <a:t>Value Stream</a:t>
            </a:r>
            <a:r>
              <a:rPr lang="en-US" dirty="0"/>
              <a:t> — </a:t>
            </a:r>
            <a:r>
              <a:rPr lang="ru-RU" dirty="0"/>
              <a:t>поток создания ценности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F9AF-4784-7147-AE00-29670B89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580071"/>
            <a:ext cx="4816549" cy="59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003D8-4505-0D4E-A459-07412609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921415"/>
          </a:xfrm>
        </p:spPr>
        <p:txBody>
          <a:bodyPr/>
          <a:lstStyle/>
          <a:p>
            <a:r>
              <a:rPr lang="ru-RU" dirty="0"/>
              <a:t>Примеры стадий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3E692-0CBC-C949-92C1-D578E6AD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80" y="1345018"/>
            <a:ext cx="3242929" cy="505046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Разработка</a:t>
            </a:r>
          </a:p>
          <a:p>
            <a:pPr lvl="1"/>
            <a:r>
              <a:rPr lang="ru-RU" dirty="0"/>
              <a:t>Анализ</a:t>
            </a:r>
          </a:p>
          <a:p>
            <a:pPr lvl="1"/>
            <a:r>
              <a:rPr lang="ru-RU" dirty="0"/>
              <a:t>Разработка</a:t>
            </a:r>
          </a:p>
          <a:p>
            <a:pPr lvl="1"/>
            <a:r>
              <a:rPr lang="en-US" dirty="0"/>
              <a:t>Code-review</a:t>
            </a:r>
            <a:endParaRPr lang="ru-RU" dirty="0"/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Приёмка</a:t>
            </a:r>
            <a:endParaRPr lang="en-US" dirty="0"/>
          </a:p>
          <a:p>
            <a:r>
              <a:rPr lang="ru-RU" dirty="0"/>
              <a:t>Продажа недвижимости</a:t>
            </a:r>
          </a:p>
          <a:p>
            <a:pPr lvl="1" fontAlgn="base"/>
            <a:r>
              <a:rPr lang="ru-RU" dirty="0"/>
              <a:t>Связались</a:t>
            </a:r>
          </a:p>
          <a:p>
            <a:pPr lvl="1" fontAlgn="base"/>
            <a:r>
              <a:rPr lang="ru-RU" dirty="0"/>
              <a:t>Заинтересованы</a:t>
            </a:r>
          </a:p>
          <a:p>
            <a:pPr lvl="1" fontAlgn="base"/>
            <a:r>
              <a:rPr lang="ru-RU" dirty="0"/>
              <a:t>Переговоры</a:t>
            </a:r>
          </a:p>
          <a:p>
            <a:pPr lvl="1" fontAlgn="base"/>
            <a:r>
              <a:rPr lang="ru-RU" dirty="0"/>
              <a:t>Договор отправлен</a:t>
            </a:r>
          </a:p>
          <a:p>
            <a:pPr lvl="1" fontAlgn="base"/>
            <a:r>
              <a:rPr lang="ru-RU" dirty="0"/>
              <a:t>Договор получен</a:t>
            </a:r>
          </a:p>
          <a:p>
            <a:pPr lvl="1" fontAlgn="base"/>
            <a:r>
              <a:rPr lang="ru-RU" dirty="0"/>
              <a:t>Подписано</a:t>
            </a:r>
          </a:p>
          <a:p>
            <a:pPr lvl="1" fontAlgn="base"/>
            <a:r>
              <a:rPr lang="ru-RU" dirty="0"/>
              <a:t>Сделка закрыта</a:t>
            </a:r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7C7501-AE66-F94C-946C-FE20BAAD73D9}"/>
              </a:ext>
            </a:extLst>
          </p:cNvPr>
          <p:cNvSpPr txBox="1">
            <a:spLocks/>
          </p:cNvSpPr>
          <p:nvPr/>
        </p:nvSpPr>
        <p:spPr>
          <a:xfrm>
            <a:off x="3640323" y="1345018"/>
            <a:ext cx="4089547" cy="5734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Фотосессия</a:t>
            </a:r>
          </a:p>
          <a:p>
            <a:pPr lvl="1" fontAlgn="base"/>
            <a:r>
              <a:rPr lang="ru-RU" dirty="0"/>
              <a:t>Концепция</a:t>
            </a:r>
          </a:p>
          <a:p>
            <a:pPr lvl="1" fontAlgn="base"/>
            <a:r>
              <a:rPr lang="ru-RU" dirty="0"/>
              <a:t>Планирование</a:t>
            </a:r>
          </a:p>
          <a:p>
            <a:pPr lvl="1" fontAlgn="base"/>
            <a:r>
              <a:rPr lang="ru-RU" dirty="0"/>
              <a:t>Запланированное</a:t>
            </a:r>
          </a:p>
          <a:p>
            <a:pPr lvl="1" fontAlgn="base"/>
            <a:r>
              <a:rPr lang="ru-RU" dirty="0"/>
              <a:t>Съёмка</a:t>
            </a:r>
          </a:p>
          <a:p>
            <a:pPr lvl="1" fontAlgn="base"/>
            <a:r>
              <a:rPr lang="ru-RU" dirty="0"/>
              <a:t>Редактирование</a:t>
            </a:r>
          </a:p>
          <a:p>
            <a:pPr lvl="1" fontAlgn="base"/>
            <a:r>
              <a:rPr lang="ru-RU" dirty="0"/>
              <a:t>Отредактировано</a:t>
            </a:r>
          </a:p>
          <a:p>
            <a:pPr lvl="1" fontAlgn="base"/>
            <a:r>
              <a:rPr lang="ru-RU" dirty="0"/>
              <a:t>Передано заказчику</a:t>
            </a:r>
          </a:p>
          <a:p>
            <a:r>
              <a:rPr lang="ru-RU" dirty="0"/>
              <a:t>Производство рекламного видео-ролика</a:t>
            </a:r>
          </a:p>
          <a:p>
            <a:pPr lvl="1"/>
            <a:r>
              <a:rPr lang="ru-RU" dirty="0"/>
              <a:t>Режиссёрский сценарий</a:t>
            </a:r>
          </a:p>
          <a:p>
            <a:pPr lvl="1"/>
            <a:r>
              <a:rPr lang="ru-RU" dirty="0"/>
              <a:t>Съёмка с актёрами</a:t>
            </a:r>
          </a:p>
          <a:p>
            <a:pPr lvl="1"/>
            <a:r>
              <a:rPr lang="ru-RU" dirty="0"/>
              <a:t>Съёмка товара</a:t>
            </a:r>
          </a:p>
          <a:p>
            <a:pPr lvl="1"/>
            <a:r>
              <a:rPr lang="ru-RU" dirty="0"/>
              <a:t>Монтаж</a:t>
            </a:r>
          </a:p>
          <a:p>
            <a:pPr lvl="1"/>
            <a:r>
              <a:rPr lang="ru-RU" dirty="0"/>
              <a:t>Звукокоррекция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Приёмка заказчиком</a:t>
            </a:r>
          </a:p>
          <a:p>
            <a:pPr lvl="1"/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836A9DB-5DF9-6843-86DE-A7FFDFFDAC34}"/>
              </a:ext>
            </a:extLst>
          </p:cNvPr>
          <p:cNvSpPr txBox="1">
            <a:spLocks/>
          </p:cNvSpPr>
          <p:nvPr/>
        </p:nvSpPr>
        <p:spPr>
          <a:xfrm>
            <a:off x="7421526" y="1286540"/>
            <a:ext cx="4253024" cy="5571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Отдел анализа данных</a:t>
            </a:r>
          </a:p>
          <a:p>
            <a:pPr lvl="1"/>
            <a:r>
              <a:rPr lang="ru-RU" dirty="0"/>
              <a:t>первичное исследование</a:t>
            </a:r>
          </a:p>
          <a:p>
            <a:pPr lvl="1"/>
            <a:r>
              <a:rPr lang="ru-RU" dirty="0"/>
              <a:t>аналитика/разработка</a:t>
            </a:r>
          </a:p>
          <a:p>
            <a:pPr lvl="1"/>
            <a:r>
              <a:rPr lang="ru-RU" dirty="0"/>
              <a:t>ревью</a:t>
            </a:r>
          </a:p>
          <a:p>
            <a:pPr lvl="1"/>
            <a:r>
              <a:rPr lang="ru-RU" dirty="0"/>
              <a:t>приёмка</a:t>
            </a:r>
          </a:p>
          <a:p>
            <a:pPr lvl="1"/>
            <a:r>
              <a:rPr lang="ru-RU" dirty="0"/>
              <a:t>готово</a:t>
            </a:r>
          </a:p>
          <a:p>
            <a:r>
              <a:rPr lang="ru-RU" dirty="0"/>
              <a:t>Рекрутмент</a:t>
            </a:r>
          </a:p>
          <a:p>
            <a:pPr lvl="1" fontAlgn="base"/>
            <a:r>
              <a:rPr lang="ru-RU" dirty="0"/>
              <a:t>Поиск кандидатов </a:t>
            </a:r>
            <a:r>
              <a:rPr lang="en-US" dirty="0"/>
              <a:t>/ </a:t>
            </a:r>
            <a:r>
              <a:rPr lang="ru-RU" dirty="0"/>
              <a:t>резюме</a:t>
            </a:r>
          </a:p>
          <a:p>
            <a:pPr lvl="1" fontAlgn="base"/>
            <a:r>
              <a:rPr lang="ru-RU" dirty="0"/>
              <a:t>Скоринг</a:t>
            </a:r>
          </a:p>
          <a:p>
            <a:pPr lvl="1" fontAlgn="base"/>
            <a:r>
              <a:rPr lang="ru-RU" dirty="0"/>
              <a:t>Интервью с </a:t>
            </a:r>
            <a:r>
              <a:rPr lang="en" dirty="0"/>
              <a:t>HR-</a:t>
            </a:r>
            <a:r>
              <a:rPr lang="ru-RU" dirty="0"/>
              <a:t>менеджером</a:t>
            </a:r>
          </a:p>
          <a:p>
            <a:pPr lvl="1" fontAlgn="base"/>
            <a:r>
              <a:rPr lang="ru-RU" dirty="0"/>
              <a:t>Тестовое задание</a:t>
            </a:r>
          </a:p>
          <a:p>
            <a:pPr lvl="1" fontAlgn="base"/>
            <a:r>
              <a:rPr lang="ru-RU" dirty="0"/>
              <a:t>Проверка тестового задания нанимающим менеджером</a:t>
            </a:r>
          </a:p>
          <a:p>
            <a:pPr lvl="1" fontAlgn="base"/>
            <a:r>
              <a:rPr lang="ru-RU" dirty="0"/>
              <a:t>Интервью с руководителем</a:t>
            </a:r>
          </a:p>
          <a:p>
            <a:pPr lvl="1" fontAlgn="base"/>
            <a:r>
              <a:rPr lang="ru-RU" dirty="0"/>
              <a:t>Оффер</a:t>
            </a:r>
          </a:p>
          <a:p>
            <a:pPr lvl="1" fontAlgn="base"/>
            <a:r>
              <a:rPr lang="ru-RU" dirty="0"/>
              <a:t>Подписание документов</a:t>
            </a:r>
          </a:p>
          <a:p>
            <a:pPr lvl="1" fontAlgn="base"/>
            <a:r>
              <a:rPr lang="en-US" dirty="0"/>
              <a:t>Onboarding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91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EE93-5B78-8144-98BC-FFDB6B7D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Оптимальное число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DC5BC-7DEC-CD44-BE39-48AA5D1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8"/>
            <a:ext cx="10515600" cy="1732442"/>
          </a:xfrm>
        </p:spPr>
        <p:txBody>
          <a:bodyPr>
            <a:normAutofit/>
          </a:bodyPr>
          <a:lstStyle/>
          <a:p>
            <a:r>
              <a:rPr lang="ru-RU" sz="2200" dirty="0"/>
              <a:t>Гораздо лучше, если колонок будет не очень много — 5-7 — иначе доска получается перегруженной, и использовать ее сложнее.</a:t>
            </a:r>
          </a:p>
          <a:p>
            <a:r>
              <a:rPr lang="ru-RU" sz="2200" dirty="0"/>
              <a:t>Чтобы упростить доску, можно объединить колонки, в которых над задачей работают одни и те же люди, а конкретные работы указывать на самом стикере в виде чеклиста.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0C5D1-7193-9345-A8D1-7B09A402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0"/>
            <a:ext cx="1144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35C7C-EF78-8949-BEB9-B82668F3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029046" y="4146697"/>
            <a:ext cx="7134446" cy="27113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15B8-E1AD-4E46-AF75-E8FD8E7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/>
          <a:lstStyle/>
          <a:p>
            <a:r>
              <a:rPr lang="ru-RU" dirty="0"/>
              <a:t>Расположение задач внутри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3D227-F6F0-8342-892E-CAD08E18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112"/>
            <a:ext cx="10723179" cy="33283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/>
              <a:t>C</a:t>
            </a:r>
            <a:r>
              <a:rPr lang="ru-RU" sz="8000" b="1" dirty="0"/>
              <a:t>верху всегда были самые ценные задачи, а внизу наименее ценные задачи.</a:t>
            </a:r>
          </a:p>
          <a:p>
            <a:pPr marL="0" indent="0">
              <a:buNone/>
            </a:pPr>
            <a:r>
              <a:rPr lang="ru-RU" sz="8000" dirty="0"/>
              <a:t>Например, на этом рисунке самая важная задача, требующая наибольшего внимания находится справа-вверху всей доски.</a:t>
            </a:r>
          </a:p>
          <a:p>
            <a:pPr marL="0" indent="0">
              <a:buNone/>
            </a:pPr>
            <a:r>
              <a:rPr lang="ru-RU" sz="8000" dirty="0"/>
              <a:t>Логика очень простая:</a:t>
            </a:r>
          </a:p>
          <a:p>
            <a:r>
              <a:rPr lang="ru-RU" sz="8000" dirty="0"/>
              <a:t>Задача находится ближе всего к колонке “готово”, то есть еще немного, и мы ее можем завершить, и получить пользу (прибыль, новых клиентов и т.п.);</a:t>
            </a:r>
          </a:p>
          <a:p>
            <a:r>
              <a:rPr lang="ru-RU" sz="8000" dirty="0"/>
              <a:t>Задача находится выше остальных по шкале “ценность”.</a:t>
            </a:r>
          </a:p>
          <a:p>
            <a:pPr marL="0" indent="0">
              <a:buNone/>
            </a:pPr>
            <a:r>
              <a:rPr lang="ru-RU" sz="8000" dirty="0"/>
              <a:t>Нет смысла начинать новые задачи или разбирать задачи на предыдущих этапах, пока мы не разобрались с этой самой важной задачей на доске.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1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80640-274A-CC48-872E-532FAACA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81042"/>
            <a:ext cx="10515600" cy="783191"/>
          </a:xfrm>
        </p:spPr>
        <p:txBody>
          <a:bodyPr/>
          <a:lstStyle/>
          <a:p>
            <a:r>
              <a:rPr lang="ru-RU" dirty="0"/>
              <a:t>Классы обслуживания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F9883-84AE-C443-82DE-BEEBCD01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148316"/>
            <a:ext cx="11204027" cy="5620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Канбан использует классы обслуживания для того, чтобы повысить</a:t>
            </a:r>
            <a:r>
              <a:rPr lang="ru-RU" sz="2000" b="1" dirty="0"/>
              <a:t> приоритет</a:t>
            </a:r>
            <a:r>
              <a:rPr lang="ru-RU" sz="2000" dirty="0"/>
              <a:t> определенным типам работ, заказчикам</a:t>
            </a:r>
            <a:r>
              <a:rPr lang="en-US" sz="2000" dirty="0"/>
              <a:t>, </a:t>
            </a:r>
            <a:r>
              <a:rPr lang="ru-RU" sz="2000" dirty="0"/>
              <a:t>управлять </a:t>
            </a:r>
            <a:r>
              <a:rPr lang="ru-RU" sz="2000" b="1" dirty="0"/>
              <a:t>стоимостью задержки</a:t>
            </a:r>
            <a:r>
              <a:rPr lang="ru-RU" sz="2000" dirty="0"/>
              <a:t>. Стоимость задержки – это недополученная прибыль или понесенные издержки из-за не вовремя оказанных услуг.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Примеры классов обслуживания:</a:t>
            </a:r>
          </a:p>
          <a:p>
            <a:r>
              <a:rPr lang="ru-RU" sz="2000" u="sng" dirty="0"/>
              <a:t>Ускоренный класс (</a:t>
            </a:r>
            <a:r>
              <a:rPr lang="en-US" sz="2000" u="sng" dirty="0"/>
              <a:t>Expedite</a:t>
            </a:r>
            <a:r>
              <a:rPr lang="ru-RU" sz="2000" u="sng" dirty="0"/>
              <a:t>) </a:t>
            </a:r>
            <a:r>
              <a:rPr lang="ru-RU" sz="2000" dirty="0"/>
              <a:t>— неотложная скорая помощь-реанимация. Едет по выделенной полосе. Нет времени откладывать решение проблемы. Нужно как можно скорее.</a:t>
            </a:r>
          </a:p>
          <a:p>
            <a:r>
              <a:rPr lang="ru-RU" sz="2000" u="sng" dirty="0"/>
              <a:t>Класс с фиксированной датой </a:t>
            </a:r>
            <a:r>
              <a:rPr lang="en-US" sz="2000" u="sng" dirty="0"/>
              <a:t>(Fixed Date) </a:t>
            </a:r>
            <a:r>
              <a:rPr lang="ru-RU" sz="2000" dirty="0"/>
              <a:t>– стоимость задержки резко возрастает после определенного периода. Пример: проект в виде ФЗ с фиксированной датой начала действия. Не успеем вовремя, есть риск потерять лицензию.</a:t>
            </a:r>
          </a:p>
          <a:p>
            <a:r>
              <a:rPr lang="ru-RU" sz="2000" u="sng" dirty="0"/>
              <a:t>Стандартный класс </a:t>
            </a:r>
            <a:r>
              <a:rPr lang="en-US" sz="2000" u="sng" dirty="0"/>
              <a:t>(Standard)</a:t>
            </a:r>
            <a:r>
              <a:rPr lang="en-US" sz="2000" dirty="0"/>
              <a:t> </a:t>
            </a:r>
            <a:r>
              <a:rPr lang="ru-RU" sz="2000" dirty="0"/>
              <a:t>– стоимость задержки растет пропорционально времени. Если делаем сразу, получаем прибыль сразу. Если делаем долго, получаем прибыль долго.</a:t>
            </a:r>
          </a:p>
          <a:p>
            <a:r>
              <a:rPr lang="ru-RU" sz="2000" u="sng" dirty="0"/>
              <a:t>Нематериальный класс </a:t>
            </a:r>
            <a:r>
              <a:rPr lang="en-US" sz="2000" u="sng" dirty="0"/>
              <a:t>(Intangible) </a:t>
            </a:r>
            <a:r>
              <a:rPr lang="ru-RU" sz="2000" dirty="0"/>
              <a:t>– делаем, но явной прибыли эта работа не несет, стоимость задержки растет медленно. Например, уборка в доме. Можно и не убираться регулярно, но через пол года придется делать генеральную уборку.</a:t>
            </a:r>
          </a:p>
          <a:p>
            <a:pPr marL="0" indent="0">
              <a:buNone/>
            </a:pPr>
            <a:r>
              <a:rPr lang="ru-RU" sz="2000" dirty="0"/>
              <a:t>Различные классы обслуживания на </a:t>
            </a:r>
            <a:r>
              <a:rPr lang="en-US" sz="2000" dirty="0"/>
              <a:t>Kanban-</a:t>
            </a:r>
            <a:r>
              <a:rPr lang="ru-RU" sz="2000" dirty="0"/>
              <a:t>доске выделяют </a:t>
            </a:r>
            <a:r>
              <a:rPr lang="ru-RU" sz="2000" b="1" dirty="0"/>
              <a:t>свимлейнами </a:t>
            </a:r>
            <a:r>
              <a:rPr lang="ru-RU" sz="2000" dirty="0"/>
              <a:t>(</a:t>
            </a:r>
            <a:r>
              <a:rPr lang="en-US" sz="2000" dirty="0" err="1"/>
              <a:t>swimlane</a:t>
            </a:r>
            <a:r>
              <a:rPr lang="en-US" sz="2000" dirty="0"/>
              <a:t> — </a:t>
            </a:r>
            <a:r>
              <a:rPr lang="ru-RU" sz="2000" dirty="0"/>
              <a:t>плавательная дорожка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5E610-9813-9B48-9217-1BD93F73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65125"/>
            <a:ext cx="5643741" cy="900149"/>
          </a:xfrm>
        </p:spPr>
        <p:txBody>
          <a:bodyPr>
            <a:normAutofit fontScale="90000"/>
          </a:bodyPr>
          <a:lstStyle/>
          <a:p>
            <a:r>
              <a:rPr lang="ru-RU" dirty="0"/>
              <a:t>Свимлейны (</a:t>
            </a:r>
            <a:r>
              <a:rPr lang="en-US" dirty="0" err="1"/>
              <a:t>swimlane</a:t>
            </a:r>
            <a:r>
              <a:rPr lang="ru-RU" dirty="0"/>
              <a:t>)</a:t>
            </a:r>
            <a:br>
              <a:rPr lang="ru-RU" dirty="0"/>
            </a:br>
            <a:r>
              <a:rPr lang="ru-RU" sz="3100" dirty="0"/>
              <a:t>— для чего использовать?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B171-479C-AA48-99EF-CF6C400A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333"/>
            <a:ext cx="4967177" cy="470363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Классы задач </a:t>
            </a:r>
            <a:r>
              <a:rPr lang="ru-RU" b="1" dirty="0"/>
              <a:t>по приоритету</a:t>
            </a:r>
          </a:p>
          <a:p>
            <a:pPr lvl="1"/>
            <a:r>
              <a:rPr lang="ru-RU" dirty="0"/>
              <a:t>срочные</a:t>
            </a:r>
          </a:p>
          <a:p>
            <a:pPr lvl="1"/>
            <a:r>
              <a:rPr lang="ru-RU" dirty="0"/>
              <a:t>обычные</a:t>
            </a:r>
            <a:endParaRPr lang="en-US" dirty="0"/>
          </a:p>
          <a:p>
            <a:pPr lvl="1"/>
            <a:r>
              <a:rPr lang="ru-RU" dirty="0"/>
              <a:t>улучшения процесса</a:t>
            </a:r>
          </a:p>
          <a:p>
            <a:r>
              <a:rPr lang="ru-RU" dirty="0"/>
              <a:t>По разным </a:t>
            </a:r>
            <a:r>
              <a:rPr lang="ru-RU" b="1" dirty="0"/>
              <a:t>проектам</a:t>
            </a:r>
          </a:p>
          <a:p>
            <a:r>
              <a:rPr lang="ru-RU" dirty="0"/>
              <a:t>По принципиально разным </a:t>
            </a:r>
            <a:r>
              <a:rPr lang="ru-RU" b="1" dirty="0"/>
              <a:t>классам задач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багфиксы </a:t>
            </a:r>
            <a:r>
              <a:rPr lang="en-US" dirty="0"/>
              <a:t>/ </a:t>
            </a:r>
            <a:r>
              <a:rPr lang="ru-RU" dirty="0"/>
              <a:t>новые фичи</a:t>
            </a:r>
          </a:p>
          <a:p>
            <a:pPr lvl="1"/>
            <a:r>
              <a:rPr lang="ru-RU" dirty="0"/>
              <a:t>разные виды задач, над которыми работают разные люди — хотя для этого лучше создать разные доски и разделить команды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E7E1A-BA7F-A04B-BEA2-F3A96D5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22" y="3693715"/>
            <a:ext cx="5727292" cy="31800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918D9-2280-0447-93E6-14E5E637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18" y="0"/>
            <a:ext cx="5758596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DAACE-885C-7449-93F2-2A92921F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4"/>
          <a:stretch/>
        </p:blipFill>
        <p:spPr>
          <a:xfrm>
            <a:off x="5759279" y="-79188"/>
            <a:ext cx="6874151" cy="37998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CAE84-F80C-8D44-BD14-735C1E7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211210"/>
            <a:ext cx="6445101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Точка принятия обязательств</a:t>
            </a:r>
            <a:br>
              <a:rPr lang="ru-RU" sz="4000" dirty="0"/>
            </a:br>
            <a:r>
              <a:rPr lang="en-US" sz="4000" dirty="0"/>
              <a:t>upstream / downstream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19E1B-AE8C-B948-949A-124F24D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1555090"/>
            <a:ext cx="5429754" cy="495081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Все, что слева от этой колонки, находится в состоянии “решаем, делать нам эту задачу, или нет”, а колонки правее находятся в состоянии “решили делать”.</a:t>
            </a:r>
          </a:p>
          <a:p>
            <a:r>
              <a:rPr lang="ru-RU" dirty="0"/>
              <a:t>Задачи, которые мы “хотим сделать”, и те которые мы “решили сделать” — это разные задачи, как с точки зрения обязательств, так и с точки зрения стоимости для нас (начали тратить ощутимые деньги на выполнение или ещё нет).</a:t>
            </a:r>
          </a:p>
          <a:p>
            <a:r>
              <a:rPr lang="ru-RU" dirty="0">
                <a:effectLst/>
              </a:rPr>
              <a:t>Точка принятия обязательств знаменует для нас момент, когда имеет смысл начать  отслеживать конкретную задачу, снимать по ней метрики, и принимать управленческие решения.</a:t>
            </a:r>
          </a:p>
          <a:p>
            <a:r>
              <a:rPr lang="ru-RU" dirty="0"/>
              <a:t>В конце доски, перед последним этапом, есть </a:t>
            </a:r>
            <a:r>
              <a:rPr lang="ru-RU" b="1" dirty="0"/>
              <a:t>точка “отдачи обязательств”</a:t>
            </a:r>
            <a:r>
              <a:rPr lang="ru-RU" dirty="0"/>
              <a:t>, когда мы говорим, что работу мы сделали, и готовы ее сдать заказчику.</a:t>
            </a:r>
          </a:p>
          <a:p>
            <a:r>
              <a:rPr lang="ru-RU" dirty="0"/>
              <a:t>До точки принятия обязательств — </a:t>
            </a:r>
            <a:r>
              <a:rPr lang="en-US" b="1" dirty="0"/>
              <a:t>upstream</a:t>
            </a:r>
            <a:r>
              <a:rPr lang="en-US" dirty="0"/>
              <a:t>, </a:t>
            </a:r>
            <a:r>
              <a:rPr lang="ru-RU" dirty="0"/>
              <a:t>после этой точки — </a:t>
            </a:r>
            <a:r>
              <a:rPr lang="en-US" b="1" dirty="0"/>
              <a:t>downstream</a:t>
            </a:r>
            <a:endParaRPr lang="ru-RU" b="1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08FB4-1160-534E-8A58-0A59781B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55" y="5267844"/>
            <a:ext cx="6476245" cy="116707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F74666E-28B3-D725-EDF5-45C60E29EA03}"/>
              </a:ext>
            </a:extLst>
          </p:cNvPr>
          <p:cNvCxnSpPr>
            <a:cxnSpLocks/>
          </p:cNvCxnSpPr>
          <p:nvPr/>
        </p:nvCxnSpPr>
        <p:spPr>
          <a:xfrm>
            <a:off x="5759279" y="3752785"/>
            <a:ext cx="50453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5E51B-C395-D27B-FEED-AE4F34F0F94A}"/>
              </a:ext>
            </a:extLst>
          </p:cNvPr>
          <p:cNvSpPr txBox="1"/>
          <p:nvPr/>
        </p:nvSpPr>
        <p:spPr>
          <a:xfrm>
            <a:off x="5960464" y="3503714"/>
            <a:ext cx="198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 Lean Time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46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B2FC7-3F06-0D4C-A01D-241FF9B7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16" y="-7937"/>
            <a:ext cx="5689600" cy="3213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C41-C3B7-E044-B988-AA01394C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6" y="351557"/>
            <a:ext cx="7107620" cy="636415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Рабочий элемент </a:t>
            </a:r>
            <a:r>
              <a:rPr lang="en-US" dirty="0"/>
              <a:t>/ </a:t>
            </a:r>
            <a:r>
              <a:rPr lang="ru-RU" dirty="0"/>
              <a:t>карточка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10569-FFEE-F34D-8E44-C4332D94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40637"/>
            <a:ext cx="6562060" cy="18660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По доске двигается бизнес-задача, или “</a:t>
            </a:r>
            <a:r>
              <a:rPr lang="ru-RU" sz="2000" u="sng" dirty="0"/>
              <a:t>рабочий элемент</a:t>
            </a:r>
            <a:r>
              <a:rPr lang="ru-RU" sz="2000" dirty="0"/>
              <a:t>” </a:t>
            </a:r>
            <a:r>
              <a:rPr lang="en-US" sz="2000" dirty="0"/>
              <a:t>(</a:t>
            </a:r>
            <a:r>
              <a:rPr lang="ru-RU" sz="2000" dirty="0"/>
              <a:t>карточка</a:t>
            </a:r>
            <a:r>
              <a:rPr lang="en-US" sz="2000" dirty="0"/>
              <a:t>) </a:t>
            </a:r>
            <a:r>
              <a:rPr lang="ru-RU" sz="2000" dirty="0"/>
              <a:t>в терминах Канбан-метода.</a:t>
            </a:r>
            <a:br>
              <a:rPr lang="ru-RU" sz="2000" dirty="0"/>
            </a:br>
            <a:r>
              <a:rPr lang="ru-RU" sz="2000" dirty="0"/>
              <a:t>Карточка на доске содержит в себе понятное для бизнеса описание задачи, с конкретной ценностью. Например </a:t>
            </a:r>
            <a:r>
              <a:rPr lang="ru-RU" sz="2000" i="1" dirty="0"/>
              <a:t>«Новый механизм авторизации на сайте»</a:t>
            </a:r>
            <a:r>
              <a:rPr lang="ru-RU" sz="2000" dirty="0"/>
              <a:t> или </a:t>
            </a:r>
            <a:r>
              <a:rPr lang="ru-RU" sz="2000" i="1" dirty="0"/>
              <a:t>«Коммерческое предложение»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8F98-A0D5-D84B-B131-31C1B3FE4DCC}"/>
              </a:ext>
            </a:extLst>
          </p:cNvPr>
          <p:cNvSpPr txBox="1"/>
          <p:nvPr/>
        </p:nvSpPr>
        <p:spPr>
          <a:xfrm>
            <a:off x="470338" y="2850233"/>
            <a:ext cx="11437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карточке отображается все необходимое, чтобы легко можно было понять в чем суть бизнес-задачи: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 какому проекту / эпику она относится,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текущий прогресс по ней (выполненные подзадачи в виде прогресс-бара),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дедлайн (если есть) / сколько находится в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 данный момент ее делает,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состав обязательных, повторяющихся работ (чеклист)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блокеры (зависимости от других команд / других карточек)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сложность задачи (например, в «майках»: </a:t>
            </a:r>
            <a:r>
              <a:rPr lang="en-US" sz="2000" dirty="0"/>
              <a:t>XS, S, M, L, XL, XXL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Любые теги и дополнительные поля (есть в </a:t>
            </a:r>
            <a:r>
              <a:rPr lang="en-US" sz="2000" dirty="0"/>
              <a:t>Kaiten</a:t>
            </a:r>
            <a:r>
              <a:rPr lang="ru-RU" sz="2000" dirty="0"/>
              <a:t>)</a:t>
            </a:r>
          </a:p>
          <a:p>
            <a:r>
              <a:rPr lang="ru-RU" sz="2000" dirty="0"/>
              <a:t>Вы вольны добавлять на карточку другие блоки с информацией, которые могут вам сразу разобраться, в чем суть задачи, кто ею занимается, какие есть зависимости, и из каких обязательных работ она состоит.</a:t>
            </a:r>
          </a:p>
        </p:txBody>
      </p:sp>
    </p:spTree>
    <p:extLst>
      <p:ext uri="{BB962C8B-B14F-4D97-AF65-F5344CB8AC3E}">
        <p14:creationId xmlns:p14="http://schemas.microsoft.com/office/powerpoint/2010/main" val="12926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Канбан в МТС">
            <a:hlinkClick r:id="" action="ppaction://media"/>
            <a:extLst>
              <a:ext uri="{FF2B5EF4-FFF2-40B4-BE49-F238E27FC236}">
                <a16:creationId xmlns:a16="http://schemas.microsoft.com/office/drawing/2014/main" id="{3258989C-53E4-DA4B-91C3-928F5E892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6C3B1-44D9-EE44-56A1-12016697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4" y="0"/>
            <a:ext cx="3205655" cy="17742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95D9C-A2FE-374E-A60F-12C39D1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431206"/>
            <a:ext cx="3975538" cy="825722"/>
          </a:xfrm>
        </p:spPr>
        <p:txBody>
          <a:bodyPr/>
          <a:lstStyle/>
          <a:p>
            <a:r>
              <a:rPr lang="ru-RU" dirty="0"/>
              <a:t>Роли в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2F7E-E5BF-C640-80CD-E5C6049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1688133"/>
            <a:ext cx="10515600" cy="5014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Request Manager </a:t>
            </a:r>
            <a:r>
              <a:rPr lang="ru-RU" dirty="0"/>
              <a:t>(</a:t>
            </a:r>
            <a:r>
              <a:rPr lang="en-US" dirty="0"/>
              <a:t>SRM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запросов к сервису</a:t>
            </a:r>
            <a:endParaRPr lang="en-US" dirty="0"/>
          </a:p>
          <a:p>
            <a:pPr lvl="1"/>
            <a:r>
              <a:rPr lang="ru-RU" dirty="0"/>
              <a:t>Управляет потоком запросов к сервису от множества заказчиков (</a:t>
            </a:r>
            <a:r>
              <a:rPr lang="en-US" dirty="0"/>
              <a:t>upstream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Несет ответственность за изучение потребностей и ожидания заказчиков, содействие выбору и приоритезации рабочих элементов на Собраниях по Пополнению.</a:t>
            </a:r>
          </a:p>
          <a:p>
            <a:pPr lvl="1"/>
            <a:r>
              <a:rPr lang="ru-RU" dirty="0"/>
              <a:t>Другие названия </a:t>
            </a:r>
            <a:r>
              <a:rPr lang="en-US" dirty="0"/>
              <a:t>/ </a:t>
            </a:r>
            <a:r>
              <a:rPr lang="ru-RU" dirty="0"/>
              <a:t>аналоги роли: Менеджер Продукта, Владелец Продукта, Менеджер Сервиса.</a:t>
            </a:r>
          </a:p>
          <a:p>
            <a:r>
              <a:rPr lang="en-US" dirty="0"/>
              <a:t>Service Delivery Manager </a:t>
            </a:r>
            <a:r>
              <a:rPr lang="ru-RU" dirty="0"/>
              <a:t>(</a:t>
            </a:r>
            <a:r>
              <a:rPr lang="en-US" dirty="0"/>
              <a:t>SDM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поставки сервиса</a:t>
            </a:r>
            <a:endParaRPr lang="en-US" dirty="0"/>
          </a:p>
          <a:p>
            <a:pPr lvl="1"/>
            <a:r>
              <a:rPr lang="ru-RU" dirty="0"/>
              <a:t>Устраняет препятствия в потоке поставки</a:t>
            </a:r>
            <a:r>
              <a:rPr lang="en-US" dirty="0"/>
              <a:t> (downstream)</a:t>
            </a:r>
            <a:endParaRPr lang="ru-RU" dirty="0"/>
          </a:p>
          <a:p>
            <a:pPr lvl="1"/>
            <a:r>
              <a:rPr lang="ru-RU" dirty="0"/>
              <a:t>Несет ответственность за поток работы, за обеспечение проведения Канбан-Митингов.</a:t>
            </a:r>
          </a:p>
          <a:p>
            <a:pPr lvl="1"/>
            <a:r>
              <a:rPr lang="ru-RU" dirty="0"/>
              <a:t>Строит графики и считает различные </a:t>
            </a:r>
            <a:r>
              <a:rPr lang="en-US" dirty="0"/>
              <a:t>Kanban-</a:t>
            </a:r>
            <a:r>
              <a:rPr lang="ru-RU" dirty="0"/>
              <a:t>метрики (и помогает их оптимизировать)</a:t>
            </a:r>
          </a:p>
          <a:p>
            <a:pPr lvl="1"/>
            <a:r>
              <a:rPr lang="ru-RU" dirty="0"/>
              <a:t>Другие названия роли: Менеджер Потока, Менеджер Поставок и даже Мастер Потока. Аналог </a:t>
            </a:r>
            <a:r>
              <a:rPr lang="en-US" dirty="0"/>
              <a:t>Scrum Master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B875537-4A9A-5968-EC8E-2C4E82DC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65" y="595446"/>
            <a:ext cx="4286835" cy="5581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EBB6-1351-1B48-9D84-58813580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Принципы Канбан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E5382-8D55-C249-BE1F-31C53EDF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7822324" cy="48266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Канбана действительно есть базовые принципы, которые еще называют принципами управления изменениями: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Начните с того, что есть сейчас.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Договоритесь об эволюционном развитии.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Поощряйте развитие лидерства на всех уровнях.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 как Канбан-метод живет в сервисной парадигме, он придерживается ее принципов:</a:t>
            </a:r>
          </a:p>
          <a:p>
            <a:r>
              <a:rPr lang="ru-RU" dirty="0"/>
              <a:t>Выясните потребности и ожидания заказчика.</a:t>
            </a:r>
          </a:p>
          <a:p>
            <a:r>
              <a:rPr lang="ru-RU" dirty="0"/>
              <a:t>Управляйте работой, дайте людям организоваться вокруг нее.</a:t>
            </a:r>
          </a:p>
          <a:p>
            <a:r>
              <a:rPr lang="ru-RU" dirty="0"/>
              <a:t>Развивайте правила, чтобы улучшить показатели.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5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CC96F-820F-C146-A8C3-A673A458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Практики Канбан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5800390-F609-4947-BE69-E70A0DDD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99" b="8127"/>
          <a:stretch/>
        </p:blipFill>
        <p:spPr>
          <a:xfrm>
            <a:off x="1935125" y="4045787"/>
            <a:ext cx="8102727" cy="276702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124DBD38-68ED-9345-9243-104941D2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843"/>
            <a:ext cx="10515600" cy="28229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Визуализируйте (имеется ввиду визуализация процесса с помощью </a:t>
            </a:r>
            <a:r>
              <a:rPr lang="ru-RU" dirty="0">
                <a:hlinkClick r:id="rId3"/>
              </a:rPr>
              <a:t>Канбан-доски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Ограничивайте незавершенную работу (</a:t>
            </a:r>
            <a:r>
              <a:rPr lang="en-US" dirty="0"/>
              <a:t>WIP-</a:t>
            </a:r>
            <a:r>
              <a:rPr lang="ru-RU" dirty="0"/>
              <a:t>лимиты)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Управляйте потоком работы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Используйте явные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Вводите петли обратной связи (каденции)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Улучшайте и эволюционируйте</a:t>
            </a:r>
          </a:p>
        </p:txBody>
      </p:sp>
    </p:spTree>
    <p:extLst>
      <p:ext uri="{BB962C8B-B14F-4D97-AF65-F5344CB8AC3E}">
        <p14:creationId xmlns:p14="http://schemas.microsoft.com/office/powerpoint/2010/main" val="30854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2513F-70DA-EB47-86C2-40F0405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243945"/>
            <a:ext cx="10515600" cy="836354"/>
          </a:xfrm>
        </p:spPr>
        <p:txBody>
          <a:bodyPr/>
          <a:lstStyle/>
          <a:p>
            <a:r>
              <a:rPr lang="ru-RU" dirty="0"/>
              <a:t>1. 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E43825-52FB-1B42-B51F-52519398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080299"/>
            <a:ext cx="10515600" cy="26421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Хорошо спроектированная Канбан-доска </a:t>
            </a:r>
            <a:r>
              <a:rPr lang="ru-RU" sz="2200" u="sng" dirty="0"/>
              <a:t>выполняет всю рутинную работу менеджера</a:t>
            </a:r>
            <a:r>
              <a:rPr lang="ru-RU" sz="2200" dirty="0"/>
              <a:t> и позволяет сотрудникам подразделения в каждый момент времени знать:</a:t>
            </a:r>
          </a:p>
          <a:p>
            <a:r>
              <a:rPr lang="ru-RU" sz="2200" dirty="0"/>
              <a:t>какую задачу надо делать следующей,</a:t>
            </a:r>
          </a:p>
          <a:p>
            <a:r>
              <a:rPr lang="ru-RU" sz="2200" dirty="0"/>
              <a:t>где есть проблемы,</a:t>
            </a:r>
          </a:p>
          <a:p>
            <a:r>
              <a:rPr lang="ru-RU" sz="2200" dirty="0"/>
              <a:t>кому нужна помощь.</a:t>
            </a:r>
          </a:p>
          <a:p>
            <a:pPr marL="0" indent="0">
              <a:buNone/>
            </a:pPr>
            <a:r>
              <a:rPr lang="ru-RU" sz="2200" dirty="0"/>
              <a:t>Например, на этой картинке явно видно, что одному сотруднику явно нужна помощь, он слишком перегружен, и что другой сотрудник недогружен.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235E84-9860-9E44-AF37-0A31AC2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5" t="5490" r="6930" b="6042"/>
          <a:stretch/>
        </p:blipFill>
        <p:spPr>
          <a:xfrm>
            <a:off x="2505305" y="3722441"/>
            <a:ext cx="6990004" cy="31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C01CB-3E37-D34E-B980-F7A5BE0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3" y="48321"/>
            <a:ext cx="2618091" cy="68096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A19E61-1520-6944-9B09-3EA6B29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23" t="42944" r="-1460" b="20472"/>
          <a:stretch/>
        </p:blipFill>
        <p:spPr>
          <a:xfrm>
            <a:off x="3334085" y="5454244"/>
            <a:ext cx="5828407" cy="14013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4C40-4122-9747-92F9-A1673EFD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3" y="232439"/>
            <a:ext cx="10515600" cy="735124"/>
          </a:xfrm>
        </p:spPr>
        <p:txBody>
          <a:bodyPr>
            <a:normAutofit/>
          </a:bodyPr>
          <a:lstStyle/>
          <a:p>
            <a:r>
              <a:rPr lang="ru-RU" sz="3600" dirty="0"/>
              <a:t>2. Ограничение незавершённой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A83B1-9200-AA47-A764-81DB0A863C01}"/>
              </a:ext>
            </a:extLst>
          </p:cNvPr>
          <p:cNvSpPr txBox="1"/>
          <p:nvPr/>
        </p:nvSpPr>
        <p:spPr>
          <a:xfrm>
            <a:off x="396045" y="1053039"/>
            <a:ext cx="84209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Важна не загрузка каждого работника, а эффективность всего рабочего процесса целиком: </a:t>
            </a:r>
            <a:r>
              <a:rPr lang="ru-RU" sz="2000" b="1" dirty="0"/>
              <a:t>как быстро решается задача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Оказалось, что загрузка каждого участка на 100% может не ускорить, а замедлить выпуск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Чтобы задачи быстро “пролетали” по конвейеру, нужно сперва </a:t>
            </a:r>
            <a:r>
              <a:rPr lang="ru-RU" sz="2000" u="sng" dirty="0"/>
              <a:t>“выровнять” производственный поток</a:t>
            </a:r>
            <a:r>
              <a:rPr lang="ru-RU" sz="2000" dirty="0"/>
              <a:t>, чтобы задержки между этапами были минимальными, то есть сократить «очереди» на каждом этапе. При таком подходе требование, чтобы каждый этап был загружен на 100%, отходит на второй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связи с Канбан-методом есть фраза: “перестаньте начинать [новые задачи], начните завершать [задачи которые уже в работе]”:</a:t>
            </a:r>
            <a:br>
              <a:rPr lang="ru-RU" sz="2000" dirty="0"/>
            </a:br>
            <a:r>
              <a:rPr lang="en-US" sz="2000" dirty="0"/>
              <a:t>”</a:t>
            </a:r>
            <a:r>
              <a:rPr lang="en-US" sz="2000" b="1" dirty="0"/>
              <a:t>Stop starting, Start finishing</a:t>
            </a:r>
            <a:r>
              <a:rPr lang="en-US" sz="2000" dirty="0"/>
              <a:t>”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Добавить ресурсов? Нет! Помните шутку про то, что </a:t>
            </a:r>
            <a:r>
              <a:rPr lang="en-US" sz="2000" dirty="0"/>
              <a:t>«</a:t>
            </a:r>
            <a:r>
              <a:rPr lang="ru-RU" sz="2000" dirty="0"/>
              <a:t>девять женщин не родят за 1 месяц ребенка</a:t>
            </a:r>
            <a:r>
              <a:rPr lang="en-US" sz="2000" dirty="0"/>
              <a:t>»</a:t>
            </a:r>
            <a:r>
              <a:rPr lang="ru-RU" sz="20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9B24-E17D-7CE7-C9B8-1C4AD7AD1774}"/>
              </a:ext>
            </a:extLst>
          </p:cNvPr>
          <p:cNvSpPr txBox="1"/>
          <p:nvPr/>
        </p:nvSpPr>
        <p:spPr>
          <a:xfrm>
            <a:off x="221207" y="5521632"/>
            <a:ext cx="294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Хорошо подходит парадигма автодороги или трубы, по которой течёт жидкость.</a:t>
            </a:r>
          </a:p>
        </p:txBody>
      </p:sp>
    </p:spTree>
    <p:extLst>
      <p:ext uri="{BB962C8B-B14F-4D97-AF65-F5344CB8AC3E}">
        <p14:creationId xmlns:p14="http://schemas.microsoft.com/office/powerpoint/2010/main" val="37209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B14E-2FD4-2E42-B04C-B782C15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5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Ограничение незавершённой работы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b="1" dirty="0"/>
              <a:t>WIP-</a:t>
            </a:r>
            <a:r>
              <a:rPr lang="ru-RU" sz="4000" b="1" dirty="0"/>
              <a:t>лимиты</a:t>
            </a:r>
            <a:r>
              <a:rPr lang="ru-RU" sz="4000" dirty="0"/>
              <a:t>) (</a:t>
            </a:r>
            <a:r>
              <a:rPr lang="en-US" sz="4000" dirty="0"/>
              <a:t>WIP – work in progress</a:t>
            </a:r>
            <a:r>
              <a:rPr lang="ru-RU" sz="40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96EC5-D89B-8E4C-A8B2-EB2B8328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27"/>
            <a:ext cx="4362542" cy="5300132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Переключение между</a:t>
            </a:r>
            <a:br>
              <a:rPr lang="ru-RU" sz="2200" dirty="0"/>
            </a:br>
            <a:r>
              <a:rPr lang="ru-RU" sz="2200" dirty="0"/>
              <a:t>задачами </a:t>
            </a:r>
            <a:r>
              <a:rPr lang="en-US" sz="2200" dirty="0"/>
              <a:t>/ </a:t>
            </a:r>
            <a:r>
              <a:rPr lang="ru-RU" sz="2200" dirty="0"/>
              <a:t>контекстами</a:t>
            </a:r>
            <a:br>
              <a:rPr lang="ru-RU" sz="2200" dirty="0"/>
            </a:br>
            <a:r>
              <a:rPr lang="ru-RU" sz="2200" dirty="0"/>
              <a:t>отнимает время и </a:t>
            </a:r>
            <a:r>
              <a:rPr lang="ru-RU" sz="2200" b="1" dirty="0"/>
              <a:t>неэффективно</a:t>
            </a:r>
          </a:p>
          <a:p>
            <a:r>
              <a:rPr lang="ru-RU" sz="2200" dirty="0"/>
              <a:t>Время выполнения всей работы</a:t>
            </a:r>
            <a:br>
              <a:rPr lang="ru-RU" sz="2200" dirty="0"/>
            </a:br>
            <a:r>
              <a:rPr lang="ru-RU" sz="2200" dirty="0"/>
              <a:t>в «многозадачном» режиме</a:t>
            </a:r>
            <a:br>
              <a:rPr lang="ru-RU" sz="2200" dirty="0"/>
            </a:br>
            <a:r>
              <a:rPr lang="ru-RU" sz="2200" dirty="0"/>
              <a:t>существенно больше, чем в</a:t>
            </a:r>
            <a:br>
              <a:rPr lang="ru-RU" sz="2200" dirty="0"/>
            </a:br>
            <a:r>
              <a:rPr lang="ru-RU" sz="2200" dirty="0"/>
              <a:t>«последовательном»</a:t>
            </a:r>
          </a:p>
          <a:p>
            <a:r>
              <a:rPr lang="ru-RU" sz="2200" dirty="0"/>
              <a:t>Когда задач много и они долго висят — на них </a:t>
            </a:r>
            <a:r>
              <a:rPr lang="ru-RU" sz="2200" b="1" dirty="0"/>
              <a:t>перестают обращать внимание</a:t>
            </a:r>
          </a:p>
          <a:p>
            <a:r>
              <a:rPr lang="ru-RU" sz="2200" dirty="0"/>
              <a:t>При этом сотрудники испытывают тревогу и </a:t>
            </a:r>
            <a:r>
              <a:rPr lang="ru-RU" sz="2200" b="1" dirty="0"/>
              <a:t>неприятные эмоции </a:t>
            </a:r>
            <a:r>
              <a:rPr lang="ru-RU" sz="2200" dirty="0"/>
              <a:t>в связи с висящей давно задачей</a:t>
            </a:r>
            <a:endParaRPr lang="en-US" sz="2200" dirty="0"/>
          </a:p>
          <a:p>
            <a:r>
              <a:rPr lang="ru-RU" sz="2100" dirty="0"/>
              <a:t>Закон Литтла (теория массового обслуживания) </a:t>
            </a:r>
            <a:r>
              <a:rPr lang="en" sz="2100" dirty="0"/>
              <a:t>—</a:t>
            </a:r>
            <a:r>
              <a:rPr lang="ru-RU" sz="2100" dirty="0"/>
              <a:t> чем больше задач в системе выполняется одновременно, тем более медленной будет скорость выполнения каждой из них.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E6F01-F64F-D247-88E3-CC27E49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42" y="1233481"/>
            <a:ext cx="6923034" cy="274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91D6-6A7C-AD4E-B5CD-68571491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0"/>
          <a:stretch/>
        </p:blipFill>
        <p:spPr>
          <a:xfrm>
            <a:off x="8271610" y="3976570"/>
            <a:ext cx="3852166" cy="27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8DDB8-05FA-2247-AEF5-62D51BEE76F0}"/>
              </a:ext>
            </a:extLst>
          </p:cNvPr>
          <p:cNvSpPr txBox="1"/>
          <p:nvPr/>
        </p:nvSpPr>
        <p:spPr>
          <a:xfrm>
            <a:off x="5338705" y="4555359"/>
            <a:ext cx="279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WIP-</a:t>
            </a:r>
            <a:r>
              <a:rPr lang="ru-RU" dirty="0"/>
              <a:t>лимит — это практика, когда мы ограничиваем количество проектов или задач в производственной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6193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9C20A-5A15-33C0-6CC3-7F5AA508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0"/>
            <a:ext cx="3136900" cy="1651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929A-D6C7-5045-9FA4-6883BD4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36354"/>
          </a:xfrm>
        </p:spPr>
        <p:txBody>
          <a:bodyPr/>
          <a:lstStyle/>
          <a:p>
            <a:r>
              <a:rPr lang="en-US" dirty="0"/>
              <a:t>WIP-</a:t>
            </a:r>
            <a:r>
              <a:rPr lang="ru-RU" dirty="0"/>
              <a:t>лимиты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6C092-B054-6647-B75D-BFE8547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" y="1347160"/>
            <a:ext cx="10515600" cy="4904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Какую выгоду получаем от использования </a:t>
            </a:r>
            <a:r>
              <a:rPr lang="en" b="1" dirty="0"/>
              <a:t>WIP-</a:t>
            </a:r>
            <a:r>
              <a:rPr lang="ru-RU" b="1" dirty="0"/>
              <a:t>лимитов?</a:t>
            </a:r>
          </a:p>
          <a:p>
            <a:pPr fontAlgn="base"/>
            <a:r>
              <a:rPr lang="ru-RU" b="1" dirty="0"/>
              <a:t>Предсказуемость</a:t>
            </a:r>
            <a:r>
              <a:rPr lang="ru-RU" dirty="0"/>
              <a:t>. </a:t>
            </a:r>
            <a:r>
              <a:rPr lang="ru-RU" u="sng" dirty="0"/>
              <a:t>Снижаем неопределённость</a:t>
            </a:r>
            <a:r>
              <a:rPr lang="ru-RU" dirty="0"/>
              <a:t> времени производства по рабочим элементам. Работая с </a:t>
            </a:r>
            <a:r>
              <a:rPr lang="en" dirty="0"/>
              <a:t>WIP-</a:t>
            </a:r>
            <a:r>
              <a:rPr lang="ru-RU" dirty="0"/>
              <a:t>лимитом, мы можем предсказуемость времени производства повысить, либо понизить в зависимости от того, что нам нужно.</a:t>
            </a:r>
          </a:p>
          <a:p>
            <a:pPr fontAlgn="base"/>
            <a:r>
              <a:rPr lang="ru-RU" b="1" dirty="0"/>
              <a:t>Защита от выгорания</a:t>
            </a:r>
            <a:r>
              <a:rPr lang="ru-RU" dirty="0"/>
              <a:t> на персональном либо командном уровне. С лимитами у вас появляется некоторое время, когда вы можете отдохнуть, порефлексировать над рабочим процессом и качеством работы, или </a:t>
            </a:r>
            <a:r>
              <a:rPr lang="ru-RU" u="sng" dirty="0"/>
              <a:t>помочь другим</a:t>
            </a:r>
            <a:r>
              <a:rPr lang="ru-RU" dirty="0"/>
              <a:t>! В общем, работать без цейтнота и перегрузки.</a:t>
            </a:r>
            <a:br>
              <a:rPr lang="ru-RU" b="1" dirty="0"/>
            </a:br>
            <a:endParaRPr lang="ru-RU" b="1" dirty="0"/>
          </a:p>
          <a:p>
            <a:pPr marL="0" indent="0">
              <a:buNone/>
            </a:pPr>
            <a:r>
              <a:rPr lang="ru-RU" b="1" dirty="0"/>
              <a:t>Как определить оптимальный </a:t>
            </a:r>
            <a:r>
              <a:rPr lang="en-US" b="1" dirty="0"/>
              <a:t>WIP-</a:t>
            </a:r>
            <a:r>
              <a:rPr lang="ru-RU" b="1" dirty="0"/>
              <a:t>лимит?</a:t>
            </a:r>
          </a:p>
          <a:p>
            <a:pPr marL="0" indent="0">
              <a:buNone/>
            </a:pPr>
            <a:r>
              <a:rPr lang="ru-RU" dirty="0"/>
              <a:t>Не существует универсальной формулы расчёта </a:t>
            </a:r>
            <a:r>
              <a:rPr lang="en" dirty="0"/>
              <a:t>WIP-</a:t>
            </a:r>
            <a:r>
              <a:rPr lang="ru-RU" dirty="0"/>
              <a:t>лимита. 🙁</a:t>
            </a:r>
          </a:p>
          <a:p>
            <a:pPr marL="0" indent="0">
              <a:buNone/>
            </a:pPr>
            <a:r>
              <a:rPr lang="ru-RU" dirty="0"/>
              <a:t>Нельзя взять и скопировать </a:t>
            </a:r>
            <a:r>
              <a:rPr lang="en" dirty="0"/>
              <a:t>WIP-</a:t>
            </a:r>
            <a:r>
              <a:rPr lang="ru-RU" dirty="0"/>
              <a:t>лимиты из одного подразделения в другое, и чтобы всё заработало. Они находятся эмпирическим путём на основании анализа потока и подбираются под некоторую оптимизационную цель.</a:t>
            </a:r>
          </a:p>
          <a:p>
            <a:r>
              <a:rPr lang="ru-RU" dirty="0"/>
              <a:t>Начальное значение может быть: </a:t>
            </a:r>
            <a:r>
              <a:rPr lang="ru-RU" b="1" dirty="0"/>
              <a:t>количество сотрудников </a:t>
            </a:r>
            <a:r>
              <a:rPr lang="en-US" b="1" dirty="0"/>
              <a:t>× 2.5</a:t>
            </a:r>
          </a:p>
          <a:p>
            <a:r>
              <a:rPr lang="ru-RU" dirty="0"/>
              <a:t>Если колонка переполнена, есть элементы, которые давно не трогали — понижаем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r>
              <a:rPr lang="ru-RU" dirty="0"/>
              <a:t>Если сотрудники недогружены или объективно много блокировок — можно повысить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WIP-</a:t>
            </a:r>
            <a:r>
              <a:rPr lang="ru-RU" b="1" dirty="0"/>
              <a:t>лимиты выставляет </a:t>
            </a:r>
            <a:r>
              <a:rPr lang="en-US" b="1" dirty="0"/>
              <a:t>SDM </a:t>
            </a:r>
            <a:r>
              <a:rPr lang="en-US" dirty="0"/>
              <a:t>(</a:t>
            </a:r>
            <a:r>
              <a:rPr lang="ru-RU" dirty="0"/>
              <a:t>совещаясь с командой</a:t>
            </a:r>
            <a:r>
              <a:rPr lang="en-US" dirty="0"/>
              <a:t>)</a:t>
            </a:r>
            <a:r>
              <a:rPr lang="en-US" b="1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73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91E96-635F-7DBE-2F86-4E84FEB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10" y="3975517"/>
            <a:ext cx="5475890" cy="28820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CF50-6307-004D-AB49-6076E213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b="1" dirty="0"/>
              <a:t>Что делать, если </a:t>
            </a:r>
            <a:r>
              <a:rPr lang="en" b="1" dirty="0"/>
              <a:t>WIP-</a:t>
            </a:r>
            <a:r>
              <a:rPr lang="ru-RU" b="1" dirty="0"/>
              <a:t>лимиты нарушаются?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C3FC4-82C9-7548-8F88-E7426F0E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08"/>
            <a:ext cx="10515600" cy="28724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/>
              <a:t>Если какой-то руководитель установил </a:t>
            </a:r>
            <a:r>
              <a:rPr lang="en" dirty="0"/>
              <a:t>WIP-</a:t>
            </a:r>
            <a:r>
              <a:rPr lang="ru-RU" dirty="0"/>
              <a:t>лимит, и вы тайком от него нарушаете это правило, то это сигнал, что </a:t>
            </a:r>
            <a:r>
              <a:rPr lang="ru-RU" u="sng" dirty="0"/>
              <a:t>при установке лимита что-то не учли, кто-то не был услышан</a:t>
            </a:r>
            <a:r>
              <a:rPr lang="ru-RU" dirty="0"/>
              <a:t>. Нужно разбираться.</a:t>
            </a:r>
          </a:p>
          <a:p>
            <a:pPr fontAlgn="base"/>
            <a:r>
              <a:rPr lang="ru-RU" dirty="0"/>
              <a:t>Если вы лимиты нарушаете прям в открытую и на регулярной основе, то грош цена вашим договоренностям и решениям. Это не очень хорошая история. Проще отменить эту практику и работать без нее.</a:t>
            </a:r>
          </a:p>
          <a:p>
            <a:pPr fontAlgn="base"/>
            <a:r>
              <a:rPr lang="ru-RU" dirty="0"/>
              <a:t>Если вы будете менять лимиты на ежедневной основе, то вы даже не ощутите эффекта от того, что они у вас есть.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1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FE367-6877-534C-8758-2DDBE9F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257489"/>
            <a:ext cx="10515600" cy="878884"/>
          </a:xfrm>
        </p:spPr>
        <p:txBody>
          <a:bodyPr>
            <a:normAutofit fontScale="90000"/>
          </a:bodyPr>
          <a:lstStyle/>
          <a:p>
            <a:r>
              <a:rPr lang="ru-RU" dirty="0"/>
              <a:t>3. Управление потоком / диаграммы Канбан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3228E2-7764-A04E-864C-B89CD430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329" y="2607821"/>
            <a:ext cx="8653671" cy="40776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F085D-8D56-22B4-0CF4-939778FC3142}"/>
              </a:ext>
            </a:extLst>
          </p:cNvPr>
          <p:cNvSpPr txBox="1"/>
          <p:nvPr/>
        </p:nvSpPr>
        <p:spPr>
          <a:xfrm>
            <a:off x="599089" y="1136373"/>
            <a:ext cx="1144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Наша цель: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Сокращение </a:t>
            </a:r>
            <a:r>
              <a:rPr lang="en-US" dirty="0"/>
              <a:t>Lead Time</a:t>
            </a:r>
            <a:r>
              <a:rPr lang="ru-RU" dirty="0"/>
              <a:t> </a:t>
            </a:r>
            <a:r>
              <a:rPr lang="en-US" dirty="0"/>
              <a:t>(Customer Lead Time)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предсказуемости: можем выставить понятный </a:t>
            </a:r>
            <a:r>
              <a:rPr lang="en-US" dirty="0"/>
              <a:t>SLA (service level agreement — </a:t>
            </a:r>
            <a:r>
              <a:rPr lang="ru-RU" dirty="0"/>
              <a:t>соглашение об уровне сервиса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A3D4B-33C1-6CFA-15CA-723ABD0D49DC}"/>
              </a:ext>
            </a:extLst>
          </p:cNvPr>
          <p:cNvSpPr txBox="1"/>
          <p:nvPr/>
        </p:nvSpPr>
        <p:spPr>
          <a:xfrm>
            <a:off x="599089" y="2517436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выполнять работу </a:t>
            </a:r>
            <a:r>
              <a:rPr lang="ru-RU" b="1" dirty="0"/>
              <a:t>быстрее</a:t>
            </a:r>
            <a:r>
              <a:rPr lang="ru-RU" dirty="0"/>
              <a:t> и </a:t>
            </a:r>
            <a:r>
              <a:rPr lang="ru-RU" b="1" dirty="0"/>
              <a:t>за понятное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4835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DF06-C33F-9342-B213-7735F6D8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3" y="229781"/>
            <a:ext cx="10737112" cy="11672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Накопительная диаграмма потока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Cumulative Flow Diagram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BBE57-3FCD-CB42-A27A-BEB41416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29" y="1626781"/>
            <a:ext cx="2609112" cy="5001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Отслеживает общее количество выполняемых задач. Каждая цветная полоса показывает отдельное состояние процесса. Значения накапливаются со временем, потому и «накопительная». </a:t>
            </a:r>
          </a:p>
          <a:p>
            <a:pPr marL="0" indent="0">
              <a:buNone/>
            </a:pPr>
            <a:r>
              <a:rPr lang="ru-RU" dirty="0"/>
              <a:t>Показывает, как изменяется общее количество незавершенных работ с течением времени и насколько плавно задачи проходят свой путь через ваш процесс.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F2DD8-4375-3E48-86D4-CFCA056F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1" r="12028" b="2977"/>
          <a:stretch/>
        </p:blipFill>
        <p:spPr>
          <a:xfrm>
            <a:off x="2992765" y="1397001"/>
            <a:ext cx="918448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FDD78-D36E-E14E-BF3D-177CFE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375757"/>
            <a:ext cx="10515600" cy="921415"/>
          </a:xfrm>
        </p:spPr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Kanban?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12C3F1-C421-CD46-8CDC-9CA1D258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781" y="252482"/>
            <a:ext cx="5571523" cy="358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517D-17F9-DF4D-BB12-94CB35CC8215}"/>
              </a:ext>
            </a:extLst>
          </p:cNvPr>
          <p:cNvSpPr txBox="1"/>
          <p:nvPr/>
        </p:nvSpPr>
        <p:spPr>
          <a:xfrm>
            <a:off x="627321" y="1796902"/>
            <a:ext cx="4922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Kanban — </a:t>
            </a:r>
            <a:r>
              <a:rPr lang="ru-RU" sz="2400" dirty="0"/>
              <a:t>это не «процесс» и не «методология разработки» и вообще не «способ разработки»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Нельзя сказать, что «мы работает по </a:t>
            </a:r>
            <a:r>
              <a:rPr lang="en-US" sz="2400" dirty="0"/>
              <a:t>Kanban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dirty="0"/>
              <a:t>Kanban — </a:t>
            </a:r>
            <a:r>
              <a:rPr lang="ru-RU" sz="2400" dirty="0"/>
              <a:t>строго говоря, не входит в </a:t>
            </a:r>
            <a:r>
              <a:rPr lang="en-US" sz="2400" dirty="0"/>
              <a:t>Agile. </a:t>
            </a:r>
            <a:r>
              <a:rPr lang="ru-RU" sz="2400" dirty="0"/>
              <a:t>Для него даже создали свою концепцию «</a:t>
            </a:r>
            <a:r>
              <a:rPr lang="en" sz="2400" dirty="0"/>
              <a:t>Business Agility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dirty="0"/>
          </a:p>
          <a:p>
            <a:r>
              <a:rPr lang="en-US" sz="2400" b="1" dirty="0"/>
              <a:t>Kanban</a:t>
            </a:r>
            <a:r>
              <a:rPr lang="ru-RU" sz="2400" dirty="0"/>
              <a:t> — метод улучшения процесса </a:t>
            </a:r>
            <a:r>
              <a:rPr lang="en-US" sz="2400" dirty="0"/>
              <a:t>/ </a:t>
            </a:r>
            <a:r>
              <a:rPr lang="ru-RU" sz="2400" dirty="0"/>
              <a:t>сервиса.</a:t>
            </a:r>
            <a:endParaRPr lang="en-US" sz="2400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8AA6-2969-074F-B5A1-A0E133DECBE5}"/>
              </a:ext>
            </a:extLst>
          </p:cNvPr>
          <p:cNvSpPr txBox="1"/>
          <p:nvPr/>
        </p:nvSpPr>
        <p:spPr>
          <a:xfrm>
            <a:off x="6315740" y="4029740"/>
            <a:ext cx="5454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Канбан-метод – это метод улучшения вашей работы. Чем бы вы ни занимались, есть гипотеза, что практики Канбан-метода позволят вам делать вашу работу еще лучше. С позиции Канбана это значит, что вы будете лучше попадать в ожидания заказчика.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01440-7786-0743-BFDF-0F73F6C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74" y="3675667"/>
            <a:ext cx="5029626" cy="3107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4511-EA4A-A947-97B9-C576C6B6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333229"/>
            <a:ext cx="7285075" cy="804456"/>
          </a:xfrm>
        </p:spPr>
        <p:txBody>
          <a:bodyPr/>
          <a:lstStyle/>
          <a:p>
            <a:r>
              <a:rPr lang="en-US" dirty="0"/>
              <a:t>CFD — </a:t>
            </a:r>
            <a:r>
              <a:rPr lang="ru-RU" dirty="0"/>
              <a:t>какая полезная инфа?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79FDF-914D-724E-9144-DAA2876A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4810" y="74428"/>
            <a:ext cx="4448692" cy="3416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687E1-D8DA-1647-A271-6F3F1D61A064}"/>
              </a:ext>
            </a:extLst>
          </p:cNvPr>
          <p:cNvSpPr txBox="1"/>
          <p:nvPr/>
        </p:nvSpPr>
        <p:spPr>
          <a:xfrm>
            <a:off x="614916" y="1137685"/>
            <a:ext cx="7029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Горизонтальная ширина полосы — приблизительное среднее время цикла. Измерение того, где задача попадает в полосу «Выполнено», дает приблизительное среднее время цикла для всего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Вертикальная высота полосы — количество задач, которые скопились в данной колонке в данное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Наклон линии — средняя пропускная способность в заданном диапазоне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Плоские полосы, означают отсутствие выполнения задач, что может свидетельствовать о возникновении затора</a:t>
            </a:r>
          </a:p>
          <a:p>
            <a:endParaRPr lang="ru-RU" sz="2000" dirty="0"/>
          </a:p>
          <a:p>
            <a:r>
              <a:rPr lang="ru-RU" sz="2000" dirty="0"/>
              <a:t>Ключ к использованию </a:t>
            </a:r>
            <a:r>
              <a:rPr lang="en-US" sz="2000" dirty="0"/>
              <a:t>CFD</a:t>
            </a:r>
            <a:r>
              <a:rPr lang="ru-RU" sz="2000" dirty="0"/>
              <a:t> для анализа Канбан — научиться распознавать наиболее распространенные паттерны</a:t>
            </a:r>
            <a:r>
              <a:rPr lang="en" sz="2000" dirty="0"/>
              <a:t>.</a:t>
            </a:r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Самое главное назначение графика — это выявление аномалий в процессе и определение узких мест.</a:t>
            </a:r>
          </a:p>
        </p:txBody>
      </p:sp>
    </p:spTree>
    <p:extLst>
      <p:ext uri="{BB962C8B-B14F-4D97-AF65-F5344CB8AC3E}">
        <p14:creationId xmlns:p14="http://schemas.microsoft.com/office/powerpoint/2010/main" val="25522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8F92-564A-B649-9E86-F2C145B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3" y="3034800"/>
            <a:ext cx="7620997" cy="382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4484-683E-6C4D-B874-6D784BBD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3" y="173740"/>
            <a:ext cx="4087778" cy="1251022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Контрольный график</a:t>
            </a:r>
            <a:br>
              <a:rPr lang="en-US" sz="3200" dirty="0"/>
            </a:br>
            <a:r>
              <a:rPr lang="en-US" sz="3200" dirty="0"/>
              <a:t>(Control Chart)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10A04-31A4-E240-BB95-159B35C5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91" y="1424762"/>
            <a:ext cx="4490483" cy="525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Диаграмма рассеяния времени цикла</a:t>
            </a:r>
            <a:r>
              <a:rPr lang="en-US" sz="1800" dirty="0"/>
              <a:t> (Cycle Time Scatterplot)</a:t>
            </a:r>
          </a:p>
          <a:p>
            <a:r>
              <a:rPr lang="ru-RU" sz="1800" dirty="0"/>
              <a:t>Время цикла измеряет время между началом и завершением работы над заданием — это одна из самых важных </a:t>
            </a:r>
            <a:r>
              <a:rPr lang="ru-RU" sz="1800" dirty="0">
                <a:hlinkClick r:id="rId3"/>
              </a:rPr>
              <a:t>метрик для аналитики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Более низкое время цикла означает, что выполняется больше работы и, следовательно, повышается удовлетворенность клиентов.</a:t>
            </a:r>
            <a:endParaRPr lang="en-US" sz="1800" dirty="0"/>
          </a:p>
          <a:p>
            <a:r>
              <a:rPr lang="ru-RU" sz="1800" dirty="0"/>
              <a:t>Диаграмма собирает все данные о времени цикла за определенный период времени</a:t>
            </a:r>
            <a:endParaRPr lang="en-US" sz="1800" dirty="0"/>
          </a:p>
          <a:p>
            <a:r>
              <a:rPr lang="ru-RU" sz="1800" dirty="0"/>
              <a:t>Каждая точка на графике представляет задачу. Вертикальное положение точки показывает время цикла выполнения задания, а горизонтальное положение — день, когда задание было выполнено.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2E875-A80E-CF4B-B088-CBAE5834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56" y="0"/>
            <a:ext cx="3813544" cy="2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6B788-ACB0-2B44-8D9D-ED280BB6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10" y="2785730"/>
            <a:ext cx="6590290" cy="40722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C495-9139-5247-B667-FE224C8C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97"/>
            <a:ext cx="10515600" cy="48548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Контрольный график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E4163-CB41-E448-BBC7-AE423EC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172"/>
            <a:ext cx="4935279" cy="487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 контрольном графике отображается время выполнения каждой задачи и помогает найти самые длительные из них. Анализ подобных задач помогает выявить возможные проблемы.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Ещё одна польза графика — это определение </a:t>
            </a:r>
            <a:r>
              <a:rPr lang="en" sz="2000" dirty="0"/>
              <a:t>SLA (</a:t>
            </a:r>
            <a:r>
              <a:rPr lang="ru-RU" sz="2000" dirty="0"/>
              <a:t>соглашение об уровне обслуживании). Например, глядя на этот график вряд ли можно гарантировать заказчику решение любой задачи за 5 рабочих дней.</a:t>
            </a:r>
            <a:br>
              <a:rPr lang="ru-RU" sz="2000" dirty="0"/>
            </a:br>
            <a:r>
              <a:rPr lang="ru-RU" sz="2000" dirty="0"/>
              <a:t>В тоже время, можно говорить об устранении 90% багов быстрее чем за 2 дня.</a:t>
            </a:r>
          </a:p>
        </p:txBody>
      </p:sp>
    </p:spTree>
    <p:extLst>
      <p:ext uri="{BB962C8B-B14F-4D97-AF65-F5344CB8AC3E}">
        <p14:creationId xmlns:p14="http://schemas.microsoft.com/office/powerpoint/2010/main" val="90285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485B2-7F63-FB49-9942-2B33EC6F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92" y="1967024"/>
            <a:ext cx="6591908" cy="48498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F9E81-1854-6947-B9FA-2C89C98C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274969"/>
            <a:ext cx="10515600" cy="910782"/>
          </a:xfrm>
        </p:spPr>
        <p:txBody>
          <a:bodyPr>
            <a:noAutofit/>
          </a:bodyPr>
          <a:lstStyle/>
          <a:p>
            <a:r>
              <a:rPr lang="en" sz="3600" dirty="0"/>
              <a:t>Cycle time – </a:t>
            </a:r>
            <a:r>
              <a:rPr lang="ru-RU" sz="3600" dirty="0"/>
              <a:t>Время цикла</a:t>
            </a:r>
            <a:br>
              <a:rPr lang="en-US" sz="3600" dirty="0"/>
            </a:br>
            <a:r>
              <a:rPr lang="ru-RU" sz="2800" dirty="0"/>
              <a:t>(распределение времени выполнения по этапам)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64391-55C4-D74E-9A9A-9D32221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4" y="1552352"/>
            <a:ext cx="5241852" cy="5264485"/>
          </a:xfrm>
        </p:spPr>
        <p:txBody>
          <a:bodyPr>
            <a:normAutofit/>
          </a:bodyPr>
          <a:lstStyle/>
          <a:p>
            <a:r>
              <a:rPr lang="ru-RU" sz="2000" dirty="0"/>
              <a:t>Детализация распределения времени выполнения по этапам.</a:t>
            </a:r>
          </a:p>
          <a:p>
            <a:r>
              <a:rPr lang="ru-RU" sz="2000" dirty="0"/>
              <a:t>Помогает проанализировать время выполнения задачи, чтобы понять на что уходит больше всего времени?</a:t>
            </a:r>
          </a:p>
          <a:p>
            <a:r>
              <a:rPr lang="ru-RU" sz="2000" dirty="0"/>
              <a:t>Каждый столбец относится к карточке, а его сегментация показывает сколько какой этап времени занял.</a:t>
            </a:r>
          </a:p>
          <a:p>
            <a:r>
              <a:rPr lang="ru-RU" sz="2000" dirty="0"/>
              <a:t>В легенде для каждого этапа в скобках указано среднее время нахождения всех карт на данном этапе</a:t>
            </a:r>
          </a:p>
        </p:txBody>
      </p:sp>
    </p:spTree>
    <p:extLst>
      <p:ext uri="{BB962C8B-B14F-4D97-AF65-F5344CB8AC3E}">
        <p14:creationId xmlns:p14="http://schemas.microsoft.com/office/powerpoint/2010/main" val="36684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F1CE4-BC1D-1E47-8109-FA25EF6C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60" y="2212125"/>
            <a:ext cx="7939740" cy="464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0B38-BABB-9F41-8D71-44C2ADD2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373395"/>
            <a:ext cx="10515600" cy="95331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Динамика изменений времени цикла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Cycle time trends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1588B-8645-1241-B638-989E20F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41720"/>
            <a:ext cx="4084674" cy="4645875"/>
          </a:xfrm>
        </p:spPr>
        <p:txBody>
          <a:bodyPr>
            <a:normAutofit/>
          </a:bodyPr>
          <a:lstStyle/>
          <a:p>
            <a:r>
              <a:rPr lang="ru-RU" sz="2000" dirty="0"/>
              <a:t>График помогает узнать как менялось значение времени выполнения.</a:t>
            </a:r>
          </a:p>
          <a:p>
            <a:r>
              <a:rPr lang="ru-RU" sz="2000" dirty="0"/>
              <a:t>Если значение растет — это сигнал о том, что вы стали делать задачи дольше (возможно задачи изменились, а возможно упала производительность)</a:t>
            </a:r>
          </a:p>
          <a:p>
            <a:r>
              <a:rPr lang="ru-RU" sz="2000" dirty="0"/>
              <a:t>Выбираем функцию — среднее, медиана, персентиль (обычно 85</a:t>
            </a:r>
            <a:r>
              <a:rPr lang="en-US" sz="2000" dirty="0"/>
              <a:t>%</a:t>
            </a:r>
            <a:r>
              <a:rPr lang="ru-RU" sz="2000" dirty="0"/>
              <a:t>)</a:t>
            </a:r>
          </a:p>
          <a:p>
            <a:r>
              <a:rPr lang="ru-RU" sz="2000" dirty="0"/>
              <a:t>Читайте </a:t>
            </a:r>
            <a:r>
              <a:rPr lang="en" sz="2000" dirty="0">
                <a:hlinkClick r:id="rId3"/>
              </a:rPr>
              <a:t>https://faq-ru.kaiten.site/</a:t>
            </a:r>
            <a:br>
              <a:rPr lang="ru-RU" sz="2000" dirty="0"/>
            </a:br>
            <a:r>
              <a:rPr lang="ru-RU" sz="2000" dirty="0"/>
              <a:t>там описания всех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511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14B3B-E967-7A43-AA88-CA75C869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81" y="1969591"/>
            <a:ext cx="6302371" cy="4667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0A94D-A7F6-9942-9594-7E41AB4D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1" y="207837"/>
            <a:ext cx="10515600" cy="80445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Время разрешения блокировок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Block resolution time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2D9C7-5401-1E44-92F1-76FB27A4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7474"/>
            <a:ext cx="5638800" cy="5252483"/>
          </a:xfrm>
        </p:spPr>
        <p:txBody>
          <a:bodyPr>
            <a:noAutofit/>
          </a:bodyPr>
          <a:lstStyle/>
          <a:p>
            <a:r>
              <a:rPr lang="ru-RU" sz="1900" dirty="0"/>
              <a:t>Блокирование задач — удобный и наглядный способ сообщить команде, что есть препятствие, которое мешает движению карточки в финальную стадию.</a:t>
            </a:r>
          </a:p>
          <a:p>
            <a:r>
              <a:rPr lang="ru-RU" sz="1900" dirty="0"/>
              <a:t>На графике блокировок можно посмотреть сколько времени были заблокированы карты, узнать причины и сделать выводы.</a:t>
            </a:r>
          </a:p>
          <a:p>
            <a:r>
              <a:rPr lang="ru-RU" sz="1900" dirty="0"/>
              <a:t>По оси </a:t>
            </a:r>
            <a:r>
              <a:rPr lang="en" sz="1900" dirty="0"/>
              <a:t>X </a:t>
            </a:r>
            <a:r>
              <a:rPr lang="ru-RU" sz="1900" dirty="0"/>
              <a:t>номера карточек, которые были заблокированы. Столбец показывает сколько времени карты была заблокирована.</a:t>
            </a:r>
          </a:p>
          <a:p>
            <a:r>
              <a:rPr lang="ru-RU" sz="1900" dirty="0"/>
              <a:t>Если было несколько причин-</a:t>
            </a:r>
            <a:r>
              <a:rPr lang="ru-RU" sz="1900" dirty="0" err="1"/>
              <a:t>блокеров</a:t>
            </a:r>
            <a:r>
              <a:rPr lang="ru-RU" sz="1900" dirty="0"/>
              <a:t>, столбцы составные, каждая часть соответствует своим причине и времени блокировке.</a:t>
            </a:r>
          </a:p>
          <a:p>
            <a:r>
              <a:rPr lang="ru-RU" sz="1900" dirty="0"/>
              <a:t>Данный график один из инструментов для управления рисками. Он отображает суммарное время блокировки для конкретной задачи. Анализ блокировок помогает выявить и устранить их причины и ускорить время выполнения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230882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6155B-6D9D-A44B-B7D1-A091C0E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04" y="1541721"/>
            <a:ext cx="7299396" cy="531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F28-DAE1-4842-AFAA-49EA517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260719"/>
            <a:ext cx="10038907" cy="698131"/>
          </a:xfrm>
        </p:spPr>
        <p:txBody>
          <a:bodyPr>
            <a:normAutofit/>
          </a:bodyPr>
          <a:lstStyle/>
          <a:p>
            <a:r>
              <a:rPr lang="ru-RU" sz="3600" dirty="0"/>
              <a:t>Пропускная способность (</a:t>
            </a:r>
            <a:r>
              <a:rPr lang="en" sz="3600" dirty="0"/>
              <a:t>Throughput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DB6-2CD9-EE48-9554-65B3E9AA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1066874"/>
            <a:ext cx="4582633" cy="5426001"/>
          </a:xfrm>
        </p:spPr>
        <p:txBody>
          <a:bodyPr>
            <a:noAutofit/>
          </a:bodyPr>
          <a:lstStyle/>
          <a:p>
            <a:r>
              <a:rPr lang="ru-RU" sz="1800" dirty="0"/>
              <a:t>График показывает сколько карточек создаются и делаются вами еженедельно или ежемесячно.</a:t>
            </a:r>
          </a:p>
          <a:p>
            <a:r>
              <a:rPr lang="ru-RU" sz="1800" dirty="0"/>
              <a:t>По оси </a:t>
            </a:r>
            <a:r>
              <a:rPr lang="en" sz="1800" dirty="0"/>
              <a:t>X </a:t>
            </a:r>
            <a:r>
              <a:rPr lang="ru-RU" sz="1800" dirty="0"/>
              <a:t>идут периоды, в каждом периоде первый столбец — карточки, которые были созданы или пришли в вашу доску, второй столбец — сделанные карточки.</a:t>
            </a:r>
          </a:p>
          <a:p>
            <a:r>
              <a:rPr lang="ru-RU" sz="1800" dirty="0"/>
              <a:t>Карточки в столбце можно сгруппировать по </a:t>
            </a:r>
            <a:r>
              <a:rPr lang="ru-RU" sz="1800" u="sng" dirty="0"/>
              <a:t>типу</a:t>
            </a:r>
            <a:r>
              <a:rPr lang="ru-RU" sz="1800" dirty="0"/>
              <a:t>, </a:t>
            </a:r>
            <a:r>
              <a:rPr lang="ru-RU" sz="1800" u="sng" dirty="0"/>
              <a:t>дорожке</a:t>
            </a:r>
            <a:r>
              <a:rPr lang="ru-RU" sz="1800" dirty="0"/>
              <a:t>, </a:t>
            </a:r>
            <a:r>
              <a:rPr lang="ru-RU" sz="1800" u="sng" dirty="0"/>
              <a:t>размеру</a:t>
            </a:r>
            <a:r>
              <a:rPr lang="ru-RU" sz="1800" dirty="0"/>
              <a:t>, </a:t>
            </a:r>
            <a:r>
              <a:rPr lang="ru-RU" sz="1800" u="sng" dirty="0"/>
              <a:t>ответственному</a:t>
            </a:r>
            <a:r>
              <a:rPr lang="ru-RU" sz="1800" dirty="0"/>
              <a:t>, </a:t>
            </a:r>
            <a:r>
              <a:rPr lang="ru-RU" sz="1800" u="sng" dirty="0"/>
              <a:t>заказчику</a:t>
            </a:r>
            <a:r>
              <a:rPr lang="ru-RU" sz="1800" dirty="0"/>
              <a:t> и </a:t>
            </a:r>
            <a:r>
              <a:rPr lang="ru-RU" sz="1800" u="sng" dirty="0"/>
              <a:t>пользовательским полям</a:t>
            </a:r>
            <a:r>
              <a:rPr lang="ru-RU" sz="1800" dirty="0"/>
              <a:t>.</a:t>
            </a:r>
          </a:p>
          <a:p>
            <a:r>
              <a:rPr lang="ru-RU" sz="1800" dirty="0"/>
              <a:t>График позволяет оценить как много задач проходит через систему за неделю или месяц в разрезе типов задач или классов сервисов (дорожек на доске).</a:t>
            </a:r>
          </a:p>
          <a:p>
            <a:r>
              <a:rPr lang="ru-RU" sz="1800" dirty="0"/>
              <a:t>Позволяет понять насколько возможности команды соответствуют объему поступающих задач, а также прогнозировать сроки завершения проекта или выпуска следующего релиза.</a:t>
            </a:r>
          </a:p>
        </p:txBody>
      </p:sp>
    </p:spTree>
    <p:extLst>
      <p:ext uri="{BB962C8B-B14F-4D97-AF65-F5344CB8AC3E}">
        <p14:creationId xmlns:p14="http://schemas.microsoft.com/office/powerpoint/2010/main" val="290556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A72E7-95FA-964C-963F-0133A181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570" y="2402957"/>
            <a:ext cx="7338429" cy="44550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75-E95C-CF4C-9ABD-C0A5A461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ru-RU" dirty="0"/>
              <a:t>Распределение карточек (</a:t>
            </a:r>
            <a:r>
              <a:rPr lang="en" dirty="0"/>
              <a:t>Cards distribution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DF32-DB61-994E-B720-CC396FB6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4478079" cy="4773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Показывает текущее распределение карточек на выбранных досках (колонках, дорожках) по разным критериям:</a:t>
            </a:r>
          </a:p>
          <a:p>
            <a:r>
              <a:rPr lang="ru-RU" sz="2000" dirty="0"/>
              <a:t>Владелец (заказчик) карточки</a:t>
            </a:r>
          </a:p>
          <a:p>
            <a:r>
              <a:rPr lang="ru-RU" sz="2000" dirty="0"/>
              <a:t>Ответственный за выполнение </a:t>
            </a:r>
          </a:p>
          <a:p>
            <a:r>
              <a:rPr lang="ru-RU" sz="2000" dirty="0"/>
              <a:t>Участник карточки</a:t>
            </a:r>
          </a:p>
          <a:p>
            <a:r>
              <a:rPr lang="ru-RU" sz="2000" dirty="0"/>
              <a:t>Колонки</a:t>
            </a:r>
          </a:p>
          <a:p>
            <a:r>
              <a:rPr lang="ru-RU" sz="2000" dirty="0"/>
              <a:t>Размеры</a:t>
            </a:r>
          </a:p>
          <a:p>
            <a:r>
              <a:rPr lang="ru-RU" sz="2000" dirty="0"/>
              <a:t>Метки</a:t>
            </a:r>
          </a:p>
          <a:p>
            <a:r>
              <a:rPr lang="ru-RU" sz="2000" dirty="0"/>
              <a:t>Типы</a:t>
            </a:r>
          </a:p>
          <a:p>
            <a:r>
              <a:rPr lang="ru-RU" sz="2000" dirty="0"/>
              <a:t>Выполнение карточки в срок</a:t>
            </a:r>
          </a:p>
        </p:txBody>
      </p:sp>
    </p:spTree>
    <p:extLst>
      <p:ext uri="{BB962C8B-B14F-4D97-AF65-F5344CB8AC3E}">
        <p14:creationId xmlns:p14="http://schemas.microsoft.com/office/powerpoint/2010/main" val="12423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3A67-EEAC-4341-A6D9-B84A1C87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32" y="2668772"/>
            <a:ext cx="6779568" cy="41892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01707-22E6-554B-912A-401E0084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15" y="233873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Спектральная диаграмма (</a:t>
            </a:r>
            <a:r>
              <a:rPr lang="en" dirty="0"/>
              <a:t>Spectral chart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C35D8-85E2-5D44-A2E5-DED8FEE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4786"/>
            <a:ext cx="5321291" cy="58332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u="sng" dirty="0"/>
              <a:t>График спектрального распределения</a:t>
            </a:r>
            <a:r>
              <a:rPr lang="ru-RU" dirty="0"/>
              <a:t> — это основной инструмент, который помогает ответить на вопрос: «Когда будет завершена задача?»</a:t>
            </a:r>
          </a:p>
          <a:p>
            <a:pPr marL="0" indent="0">
              <a:buNone/>
            </a:pPr>
            <a:r>
              <a:rPr lang="en-US" dirty="0"/>
              <a:t>X — </a:t>
            </a:r>
            <a:r>
              <a:rPr lang="ru-RU" dirty="0"/>
              <a:t>количество дней, которое потребовалось на решение задачи</a:t>
            </a:r>
            <a:br>
              <a:rPr lang="en-US" dirty="0"/>
            </a:br>
            <a:r>
              <a:rPr lang="en-US" dirty="0"/>
              <a:t>Y</a:t>
            </a:r>
            <a:r>
              <a:rPr lang="ru-RU" dirty="0"/>
              <a:t> — сколько задач было завершено за указанное количество дней.</a:t>
            </a:r>
            <a:br>
              <a:rPr lang="en-US" dirty="0"/>
            </a:br>
            <a:r>
              <a:rPr lang="ru-RU" dirty="0"/>
              <a:t>Например, высота столбика с временем цикла равным 4 — это 10 карточек, что означает, что на решение этих задач потребовалось больше 3 дней, но меньше 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" dirty="0"/>
              <a:t>Kanban </a:t>
            </a:r>
            <a:r>
              <a:rPr lang="ru-RU" dirty="0"/>
              <a:t>предлагает вероятностный ответ на вопрос о сроках выполнения задачи. Для этого используются перцентили отмеченные на графике красными вертикальными линиями. В данном случае ответ будет звучать так:</a:t>
            </a:r>
          </a:p>
          <a:p>
            <a:pPr marL="0" indent="0">
              <a:buNone/>
            </a:pPr>
            <a:r>
              <a:rPr lang="ru-RU" dirty="0"/>
              <a:t>«Любая задача с вероятностью 50% будет решена за 2 дня или быстрее и с вероятностью 85% за 15 дней».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 большой вариативности задач можно разбить их группы</a:t>
            </a:r>
            <a:r>
              <a:rPr lang="en-US" dirty="0"/>
              <a:t> (</a:t>
            </a:r>
            <a:r>
              <a:rPr lang="ru-RU" dirty="0"/>
              <a:t>по типу, сложности задачи</a:t>
            </a:r>
            <a:r>
              <a:rPr lang="en-US" dirty="0"/>
              <a:t>)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31A0-DDBF-8C44-91C7-A86F57BA91E1}"/>
              </a:ext>
            </a:extLst>
          </p:cNvPr>
          <p:cNvSpPr txBox="1"/>
          <p:nvPr/>
        </p:nvSpPr>
        <p:spPr>
          <a:xfrm>
            <a:off x="6439789" y="1194907"/>
            <a:ext cx="55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Стоит обратить внимание на длинный хвост графика, выяснить с чем связан столь долгий срок выполнения задач лежащих там и по возможности принять меры, чтобы избежать подобных рисков в 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6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0C309-BFD8-5149-BD0D-86EAC4E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04"/>
            <a:ext cx="4889938" cy="124829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Столько графиков?</a:t>
            </a:r>
            <a:br>
              <a:rPr lang="ru-RU" dirty="0"/>
            </a:br>
            <a:r>
              <a:rPr lang="ru-RU" dirty="0"/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D09A-0664-084D-ACE2-1B0E8AA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5" y="1696567"/>
            <a:ext cx="10515600" cy="48797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Говорят, что «</a:t>
            </a:r>
            <a:r>
              <a:rPr lang="ru-RU" b="1" dirty="0"/>
              <a:t>невозможно управлять тем, что не измерено</a:t>
            </a:r>
            <a:r>
              <a:rPr lang="ru-RU" dirty="0"/>
              <a:t>», поэтому неудивительно обилие метрик, которые используются. Какие же из них будут полезны, а какие окажутся лишь тратой времени?</a:t>
            </a:r>
          </a:p>
          <a:p>
            <a:r>
              <a:rPr lang="ru-RU" dirty="0"/>
              <a:t>Ответ прост: «</a:t>
            </a:r>
            <a:r>
              <a:rPr lang="ru-RU" b="1" dirty="0"/>
              <a:t>Метрика является полезной лишь в том случае, если на её основе вы принимаете решения в рамках вашего процесса</a:t>
            </a:r>
            <a:r>
              <a:rPr lang="ru-RU" dirty="0"/>
              <a:t>».</a:t>
            </a:r>
          </a:p>
          <a:p>
            <a:r>
              <a:rPr lang="ru-RU" dirty="0"/>
              <a:t>Для </a:t>
            </a:r>
            <a:r>
              <a:rPr lang="en" dirty="0"/>
              <a:t>Kanban </a:t>
            </a:r>
            <a:r>
              <a:rPr lang="ru-RU" dirty="0"/>
              <a:t>полезной метрикой является </a:t>
            </a:r>
            <a:r>
              <a:rPr lang="ru-RU" b="1" dirty="0"/>
              <a:t>время цикла</a:t>
            </a:r>
            <a:r>
              <a:rPr lang="ru-RU" dirty="0"/>
              <a:t> (</a:t>
            </a:r>
            <a:r>
              <a:rPr lang="en-US" dirty="0"/>
              <a:t>Cycle Time, Lead Time / Customer Lead Time</a:t>
            </a:r>
            <a:r>
              <a:rPr lang="ru-RU" dirty="0"/>
              <a:t>), которое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позволяет </a:t>
            </a:r>
            <a:r>
              <a:rPr lang="ru-RU" u="sng" dirty="0"/>
              <a:t>прогнозировать сроки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ru-RU" dirty="0"/>
              <a:t>помогает оценить, </a:t>
            </a:r>
            <a:r>
              <a:rPr lang="ru-RU" u="sng" dirty="0"/>
              <a:t>как изменения в процессе влияют на скорость поставки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Не нужно использовать все доступные метрики. Выберите лишь те, которые помогут вам принимать управленческие решения и совершенствовать процессы в вашей команде.</a:t>
            </a:r>
          </a:p>
          <a:p>
            <a:r>
              <a:rPr lang="ru-RU" b="1" dirty="0"/>
              <a:t>Начните с наиболее простых метрик</a:t>
            </a:r>
            <a:r>
              <a:rPr lang="ru-RU" dirty="0"/>
              <a:t> — кумулятивного потока и контрольного графика, обратите внимание на аномалии на этих графиках, постарайтесь понять их причины и устраните их. Изменяя процесс небольшими шагами можно добиться существенных улучшений процессов. Метрики могут быть отличным помощником на этом пути и помогут убедиться в том, что вы двигаетесь в нужном направлении.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4219A-AB60-328A-F0FF-4BEA1BED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0" y="63463"/>
            <a:ext cx="6838960" cy="14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87B0-7EAA-D848-9573-1EFD5014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65125"/>
            <a:ext cx="6243084" cy="97457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81D2B-4CAE-D640-8A8B-E636DF8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4" y="1538546"/>
            <a:ext cx="6753447" cy="49543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Система </a:t>
            </a:r>
            <a:r>
              <a:rPr lang="en-US" dirty="0"/>
              <a:t>Kanban </a:t>
            </a:r>
            <a:r>
              <a:rPr lang="ru-RU" dirty="0"/>
              <a:t>была разработана и впервые реализована в </a:t>
            </a:r>
            <a:r>
              <a:rPr lang="en-US" dirty="0"/>
              <a:t>Toyota </a:t>
            </a:r>
            <a:r>
              <a:rPr lang="ru-RU" dirty="0"/>
              <a:t>директором завода Тайити Оно в 1959 г. как часть </a:t>
            </a:r>
            <a:r>
              <a:rPr lang="en-US" dirty="0"/>
              <a:t>Toyota Production System (TPS)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Бережливого производства (</a:t>
            </a:r>
            <a:r>
              <a:rPr lang="en-US" dirty="0"/>
              <a:t>Lean Manufacturing</a:t>
            </a:r>
            <a:r>
              <a:rPr lang="ru-RU" dirty="0"/>
              <a:t>)</a:t>
            </a:r>
          </a:p>
          <a:p>
            <a:r>
              <a:rPr lang="en-US" dirty="0"/>
              <a:t>Toyota </a:t>
            </a:r>
            <a:r>
              <a:rPr lang="ru-RU" dirty="0"/>
              <a:t>запустила процесс перевода всего производства в 1962 г.</a:t>
            </a:r>
          </a:p>
          <a:p>
            <a:r>
              <a:rPr lang="ru-RU" dirty="0"/>
              <a:t>Канбан, как инструмент в </a:t>
            </a:r>
            <a:r>
              <a:rPr lang="en" dirty="0"/>
              <a:t>IT-</a:t>
            </a:r>
            <a:r>
              <a:rPr lang="ru-RU" dirty="0"/>
              <a:t>менеджменте возник в 2005 г., а получил широкое распространение в 2007 году.</a:t>
            </a:r>
            <a:r>
              <a:rPr lang="en-US" dirty="0"/>
              <a:t> </a:t>
            </a:r>
            <a:r>
              <a:rPr lang="ru-RU" dirty="0"/>
              <a:t>Развивается </a:t>
            </a:r>
            <a:r>
              <a:rPr lang="en-US" dirty="0"/>
              <a:t>и</a:t>
            </a:r>
            <a:r>
              <a:rPr lang="ru-RU" dirty="0"/>
              <a:t> продвигается </a:t>
            </a:r>
            <a:r>
              <a:rPr lang="en-US" dirty="0"/>
              <a:t>Kanban University</a:t>
            </a:r>
            <a:endParaRPr lang="ru-RU" dirty="0"/>
          </a:p>
          <a:p>
            <a:r>
              <a:rPr lang="ru-RU" dirty="0"/>
              <a:t>В переводе с японского это слово означает </a:t>
            </a:r>
            <a:r>
              <a:rPr lang="en-US" dirty="0"/>
              <a:t>«</a:t>
            </a:r>
            <a:r>
              <a:rPr lang="ru-RU" dirty="0"/>
              <a:t>сигнал</a:t>
            </a:r>
            <a:r>
              <a:rPr lang="en-US" dirty="0"/>
              <a:t>»</a:t>
            </a:r>
            <a:r>
              <a:rPr lang="ru-RU" dirty="0"/>
              <a:t> или </a:t>
            </a:r>
            <a:r>
              <a:rPr lang="en-US" dirty="0"/>
              <a:t>«</a:t>
            </a:r>
            <a:r>
              <a:rPr lang="ru-RU" dirty="0"/>
              <a:t>карточка</a:t>
            </a:r>
            <a:r>
              <a:rPr lang="en-US" dirty="0"/>
              <a:t>»</a:t>
            </a:r>
            <a:r>
              <a:rPr lang="ru-RU" dirty="0"/>
              <a:t> или «доска»</a:t>
            </a:r>
            <a:endParaRPr lang="en-US" dirty="0"/>
          </a:p>
          <a:p>
            <a:r>
              <a:rPr lang="ru-RU" dirty="0"/>
              <a:t>«Вытягивающая»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A1B2D-9CE5-2345-AD88-BCF25E77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6" y="2704288"/>
            <a:ext cx="3926507" cy="213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A664C-970C-5C41-BA19-E2E8B63D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6" y="326544"/>
            <a:ext cx="4224170" cy="2026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C9A13-2319-694D-971D-836B6031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11" y="5190517"/>
            <a:ext cx="254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ABAE-B8CE-1144-9E47-B556948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02018"/>
            <a:ext cx="3221665" cy="467833"/>
          </a:xfrm>
        </p:spPr>
        <p:txBody>
          <a:bodyPr>
            <a:noAutofit/>
          </a:bodyPr>
          <a:lstStyle/>
          <a:p>
            <a:r>
              <a:rPr lang="ru-RU" sz="3200" dirty="0"/>
              <a:t>Каденции </a:t>
            </a:r>
            <a:r>
              <a:rPr lang="en-US" sz="3200" dirty="0"/>
              <a:t>Kanban</a:t>
            </a:r>
            <a:endParaRPr lang="ru-RU" sz="320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5F4895C-6622-AD40-9B13-4ADE737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907" y="0"/>
            <a:ext cx="8431619" cy="68600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2B90E-74F7-464E-88D8-272504D995B7}"/>
              </a:ext>
            </a:extLst>
          </p:cNvPr>
          <p:cNvSpPr txBox="1"/>
          <p:nvPr/>
        </p:nvSpPr>
        <p:spPr>
          <a:xfrm>
            <a:off x="340242" y="850605"/>
            <a:ext cx="31366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Каденциями называют регулярные встречи, которые еще являются петлями обратной связи. Регулярность задает ритм, с которым течет поток работы.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Канбан-митинг</a:t>
            </a:r>
            <a:r>
              <a:rPr lang="ru-RU" dirty="0"/>
              <a:t> (ежедневная). Здесь обсуждаем статус задач.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наполнению очереди </a:t>
            </a:r>
            <a:r>
              <a:rPr lang="ru-RU" dirty="0"/>
              <a:t>(обычно раз в две недели). Берем на себя обязательства, что будет делать, как сервис.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обзору сервиса </a:t>
            </a:r>
            <a:r>
              <a:rPr lang="ru-RU" dirty="0"/>
              <a:t>(обычно раз в две недели). С метриками обсуждаем качество сервиса и как его улучшить, если нужно.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97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D308B-E91B-E402-6807-CE17BC5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6868" r="6445" b="7705"/>
          <a:stretch/>
        </p:blipFill>
        <p:spPr>
          <a:xfrm>
            <a:off x="230373" y="4995241"/>
            <a:ext cx="4625406" cy="17577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8F94B-4C0A-C548-A08D-17403253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Канбан-митинг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7C65CE-C356-7448-9F6C-769E0B66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73" y="1169583"/>
            <a:ext cx="4756296" cy="4316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Аналог дейли стендапа в </a:t>
            </a:r>
            <a:r>
              <a:rPr lang="en-US" dirty="0"/>
              <a:t>Scrum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Проход по доске (</a:t>
            </a:r>
            <a:r>
              <a:rPr lang="en" dirty="0"/>
              <a:t>Walking The Board)</a:t>
            </a:r>
            <a:r>
              <a:rPr lang="ru-RU" dirty="0"/>
              <a:t>:</a:t>
            </a:r>
          </a:p>
          <a:p>
            <a:r>
              <a:rPr lang="ru-RU" dirty="0"/>
              <a:t>начинаем «идти» по нашей Канбан-доске справа налево — от самой правой колонки, которая ближе всего к колонке «Готово» и двигаемся налево.</a:t>
            </a:r>
          </a:p>
          <a:p>
            <a:r>
              <a:rPr lang="ru-RU" dirty="0"/>
              <a:t>Фокусируемся на работе, на том, что нужно сделать, чтобы завершить эту работу или передвинуть на следующий этап, какие есть проблемы и кто может помочь в их решении.</a:t>
            </a:r>
          </a:p>
          <a:p>
            <a:r>
              <a:rPr lang="ru-RU" dirty="0"/>
              <a:t>«Проходя» справа налево по доске, мы затрагиваем каждую задачу и всей командой понимаем реальное состояние дел.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453B4-6D0E-5447-8EF0-8A5E94440454}"/>
              </a:ext>
            </a:extLst>
          </p:cNvPr>
          <p:cNvSpPr txBox="1"/>
          <p:nvPr/>
        </p:nvSpPr>
        <p:spPr>
          <a:xfrm>
            <a:off x="4986669" y="365126"/>
            <a:ext cx="697495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Что нужно сделать, чтобы закончить работу над этой задачей</a:t>
            </a:r>
            <a:r>
              <a:rPr lang="ru-RU" dirty="0"/>
              <a:t> или переместить на следующий этап?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 случае блокировки, может ли кто-то из участников помочь</a:t>
            </a:r>
            <a:r>
              <a:rPr lang="ru-RU" dirty="0"/>
              <a:t>? Здесь нужно внимательно посмотреть, чем занимаемся выбранный для помощи сотрудник, может ли он помочь, отложив свои текущие задачи без потерь. При выборе чем заняться: «Взять задачу слева или помочь справа, ответ всегда один — мы перемещаем человека слева направо».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К кому в компании можно обратиться за помощью, чтобы снять блокировку</a:t>
            </a:r>
            <a:r>
              <a:rPr lang="ru-RU" dirty="0"/>
              <a:t>? Если мы находим такого человека, то обсуждение того, чем именно он может помочь выносим за рамки Канбан-митинга, чтобы не растягивать встречу.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Укладывается ли текущее ожидание по зависимости от задачи в наши договорённости с отделом, от которого мы зависим</a:t>
            </a:r>
            <a:r>
              <a:rPr lang="ru-RU" dirty="0"/>
              <a:t>? Если задача заблокировалась на такой проверки у другого отдела и все сроки уже прошли, то это сигнал пойти и проверить её состояние, предложить помощь или принять какое-то решения для скорейшего завершения задачи.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у нас элементы на доске, по которым есть риск не выполнить </a:t>
            </a:r>
            <a:r>
              <a:rPr lang="en" b="1" dirty="0"/>
              <a:t>SLA</a:t>
            </a:r>
            <a:r>
              <a:rPr lang="ru-RU" b="1" dirty="0"/>
              <a:t>?</a:t>
            </a:r>
            <a:r>
              <a:rPr lang="en" b="1" dirty="0"/>
              <a:t> </a:t>
            </a:r>
            <a:r>
              <a:rPr lang="ru-RU" dirty="0"/>
              <a:t>Обычно таймер их пребывания в колонке начинает сигнализировать возникновения риска.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ещё работа, которая делается, но не отражена на доске?</a:t>
            </a:r>
            <a:r>
              <a:rPr lang="ru-RU" dirty="0"/>
              <a:t> Таким образом, мы актуализируем текущее состояние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13422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2F68F-DE26-07FC-66F2-5DD72E51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0"/>
            <a:ext cx="2438400" cy="20066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B545-2B87-564A-AFF0-AD6EA82B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dirty="0"/>
              <a:t>Собрание по пополнению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09209-FFBD-694D-A239-5B0B3F86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786"/>
            <a:ext cx="10515600" cy="563134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Собрания по пополнению очереди в Канбане</a:t>
            </a:r>
            <a:br>
              <a:rPr lang="ru-RU" dirty="0"/>
            </a:br>
            <a:r>
              <a:rPr lang="ru-RU" dirty="0"/>
              <a:t>призваны </a:t>
            </a:r>
            <a:r>
              <a:rPr lang="ru-RU" b="1" dirty="0"/>
              <a:t>расставить приоритеты</a:t>
            </a:r>
            <a:r>
              <a:rPr lang="ru-RU" dirty="0"/>
              <a:t>.</a:t>
            </a:r>
          </a:p>
          <a:p>
            <a:r>
              <a:rPr lang="ru-RU" dirty="0"/>
              <a:t>Собрания по пополнению очереди проводятся </a:t>
            </a:r>
            <a:r>
              <a:rPr lang="ru-RU" b="1" dirty="0"/>
              <a:t>с привлечением группы бизнес-представителей или владельцев продукта</a:t>
            </a:r>
            <a:r>
              <a:rPr lang="ru-RU" dirty="0"/>
              <a:t>.</a:t>
            </a:r>
          </a:p>
          <a:p>
            <a:r>
              <a:rPr lang="ru-RU" dirty="0"/>
              <a:t>Рекомендуется проводить такие собрания </a:t>
            </a:r>
            <a:r>
              <a:rPr lang="ru-RU" b="1" dirty="0"/>
              <a:t>с регулярными интервалами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Равномерный темп снижает координационные затраты и придает надежность отношениям между бизнесом и командой разработки ПО.</a:t>
            </a:r>
          </a:p>
          <a:p>
            <a:r>
              <a:rPr lang="ru-RU" dirty="0"/>
              <a:t>В идеале в собрании по расстановке приоритетов должны участвовать </a:t>
            </a:r>
            <a:r>
              <a:rPr lang="ru-RU" b="1" dirty="0"/>
              <a:t>несколько владельцев продукта</a:t>
            </a:r>
            <a:r>
              <a:rPr lang="ru-RU" dirty="0"/>
              <a:t> или представителей бизнеса из потенциально конкурирующих групп внутри компании.</a:t>
            </a:r>
          </a:p>
          <a:p>
            <a:pPr lvl="1"/>
            <a:r>
              <a:rPr lang="ru-RU" dirty="0"/>
              <a:t>Порождаемое этим напряжение полезно при принятии решений и стимулирует создание более здоровой среды взаимного сотрудничества с командой разработчиков.</a:t>
            </a:r>
          </a:p>
          <a:p>
            <a:r>
              <a:rPr lang="ru-RU" b="1" dirty="0"/>
              <a:t>Рекомендуется проводить такие собрания как можно чаще, желательно еженедельно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Каденция собраний по расстановке приоритетов влияет на размер очереди в канбан-системе, а следовательно, и на общее время выполнения в системе в целом.</a:t>
            </a:r>
          </a:p>
          <a:p>
            <a:r>
              <a:rPr lang="ru-RU" dirty="0"/>
              <a:t>Но </a:t>
            </a:r>
            <a:r>
              <a:rPr lang="ru-RU" b="1" dirty="0"/>
              <a:t>можете и не проводить, если нет сильной конкуренции между заказчиками</a:t>
            </a:r>
            <a:r>
              <a:rPr lang="ru-RU" dirty="0"/>
              <a:t>. Тогда с каждым заказчиком индивидуально обсуждаете задачи по мере поступления.</a:t>
            </a:r>
          </a:p>
        </p:txBody>
      </p:sp>
    </p:spTree>
    <p:extLst>
      <p:ext uri="{BB962C8B-B14F-4D97-AF65-F5344CB8AC3E}">
        <p14:creationId xmlns:p14="http://schemas.microsoft.com/office/powerpoint/2010/main" val="61195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1A4F-4BF8-CC44-8E40-5C804F96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/>
          </a:bodyPr>
          <a:lstStyle/>
          <a:p>
            <a:r>
              <a:rPr lang="ru-RU" dirty="0"/>
              <a:t>Ревью сервиса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0D9BC-36FB-C44B-8013-A69620EF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8"/>
            <a:ext cx="10515600" cy="48159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Ревью сервиса —</a:t>
            </a:r>
            <a:br>
              <a:rPr lang="ru-RU" dirty="0"/>
            </a:br>
            <a:r>
              <a:rPr lang="ru-RU" dirty="0"/>
              <a:t>эта каденция похожа на ретро в Скраме</a:t>
            </a:r>
          </a:p>
          <a:p>
            <a:r>
              <a:rPr lang="ru-RU" dirty="0"/>
              <a:t>Кроме команды допускается присутствие стейкхолдеров</a:t>
            </a:r>
          </a:p>
          <a:p>
            <a:r>
              <a:rPr lang="ru-RU" dirty="0"/>
              <a:t>Частота определяется потребностями команды и скоростью обновления важной информации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Заслушиваем заказчиков, чем они не довольны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 руководством </a:t>
            </a:r>
            <a:r>
              <a:rPr lang="en-US" dirty="0"/>
              <a:t>SDM </a:t>
            </a:r>
            <a:r>
              <a:rPr lang="ru-RU" dirty="0"/>
              <a:t>анализируем графики</a:t>
            </a:r>
          </a:p>
          <a:p>
            <a:pPr lvl="1"/>
            <a:r>
              <a:rPr lang="ru-RU" dirty="0"/>
              <a:t>Что хорошо, а что плохо?</a:t>
            </a:r>
          </a:p>
          <a:p>
            <a:pPr lvl="1"/>
            <a:r>
              <a:rPr lang="ru-RU" dirty="0"/>
              <a:t>Как это решать? Как поменять работу?</a:t>
            </a:r>
            <a:endParaRPr lang="en-US" dirty="0"/>
          </a:p>
          <a:p>
            <a:pPr lvl="1"/>
            <a:r>
              <a:rPr lang="en-US" dirty="0"/>
              <a:t>SDM </a:t>
            </a:r>
            <a:r>
              <a:rPr lang="ru-RU" dirty="0"/>
              <a:t>вносит свои предложения, обсуждаем, принимаем решение</a:t>
            </a:r>
          </a:p>
          <a:p>
            <a:r>
              <a:rPr lang="ru-RU" dirty="0"/>
              <a:t>Можем дополнительно провести обычное ретро (как в </a:t>
            </a:r>
            <a:r>
              <a:rPr lang="en-US" dirty="0"/>
              <a:t>Scrum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E786E4-C775-C39C-DFE4-89539F48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33" y="0"/>
            <a:ext cx="3592567" cy="17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190B0-0A34-8544-9A9B-E60C0206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6" y="86564"/>
            <a:ext cx="5281388" cy="793824"/>
          </a:xfrm>
        </p:spPr>
        <p:txBody>
          <a:bodyPr/>
          <a:lstStyle/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D18A4-D28D-7E48-9D8D-94BC5D31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25" y="966952"/>
            <a:ext cx="11845158" cy="55284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Kanban</a:t>
            </a:r>
            <a:r>
              <a:rPr lang="ru-RU" dirty="0"/>
              <a:t> — это не процесс разработки, а метод улучшения процесса </a:t>
            </a:r>
            <a:r>
              <a:rPr lang="en-US" dirty="0"/>
              <a:t>/ </a:t>
            </a:r>
            <a:r>
              <a:rPr lang="ru-RU" dirty="0"/>
              <a:t>сервиса.</a:t>
            </a:r>
            <a:br>
              <a:rPr lang="ru-RU" dirty="0"/>
            </a:br>
            <a:endParaRPr lang="ru-RU" dirty="0"/>
          </a:p>
          <a:p>
            <a:r>
              <a:rPr lang="en" dirty="0">
                <a:hlinkClick r:id="rId2"/>
              </a:rPr>
              <a:t>Scrum</a:t>
            </a:r>
            <a:r>
              <a:rPr lang="en" dirty="0"/>
              <a:t> — </a:t>
            </a:r>
            <a:r>
              <a:rPr lang="ru-RU" dirty="0"/>
              <a:t>это </a:t>
            </a:r>
            <a:r>
              <a:rPr lang="ru-RU" b="1" dirty="0"/>
              <a:t>готовое руководство </a:t>
            </a:r>
            <a:r>
              <a:rPr lang="ru-RU" dirty="0"/>
              <a:t>о том, как организовать итеративно-инкрементальную разработку нового продукта. Есть даже инструкция, которая называется </a:t>
            </a:r>
            <a:r>
              <a:rPr lang="en" b="1" dirty="0"/>
              <a:t>Scrum Guide</a:t>
            </a:r>
            <a:r>
              <a:rPr lang="en" dirty="0"/>
              <a:t>. </a:t>
            </a:r>
            <a:r>
              <a:rPr lang="ru-RU" dirty="0"/>
              <a:t>Все элементы </a:t>
            </a:r>
            <a:r>
              <a:rPr lang="en" dirty="0"/>
              <a:t>Scrum </a:t>
            </a:r>
            <a:r>
              <a:rPr lang="ru-RU" dirty="0"/>
              <a:t>взаимосвязаны друг с другом, и при реализации </a:t>
            </a:r>
            <a:r>
              <a:rPr lang="en" dirty="0"/>
              <a:t>Scrum </a:t>
            </a:r>
            <a:r>
              <a:rPr lang="ru-RU" dirty="0"/>
              <a:t>нельзя выбросить ничего из того, что указано в </a:t>
            </a:r>
            <a:r>
              <a:rPr lang="en" dirty="0"/>
              <a:t>Scrum Guide.</a:t>
            </a:r>
            <a:endParaRPr lang="ru-RU" dirty="0"/>
          </a:p>
          <a:p>
            <a:r>
              <a:rPr lang="en" dirty="0">
                <a:hlinkClick r:id="rId3"/>
              </a:rPr>
              <a:t>Kanban-</a:t>
            </a:r>
            <a:r>
              <a:rPr lang="ru-RU" dirty="0">
                <a:hlinkClick r:id="rId3"/>
              </a:rPr>
              <a:t>метод</a:t>
            </a:r>
            <a:r>
              <a:rPr lang="ru-RU" dirty="0"/>
              <a:t> похож на </a:t>
            </a:r>
            <a:r>
              <a:rPr lang="ru-RU" b="1" dirty="0"/>
              <a:t>ящик с инструментами</a:t>
            </a:r>
            <a:r>
              <a:rPr lang="ru-RU" dirty="0"/>
              <a:t>. Вы можете брать только что-то одно, или все сразу — решать вам. Каждый инструмент приносит свою пользу. Выбор инструмента зависит лишь от вашей готовности его применять.</a:t>
            </a:r>
            <a:br>
              <a:rPr lang="ru-RU" dirty="0"/>
            </a:br>
            <a:r>
              <a:rPr lang="ru-RU" dirty="0"/>
              <a:t>Есть </a:t>
            </a:r>
            <a:r>
              <a:rPr lang="ru-RU" b="1" dirty="0"/>
              <a:t>разные степени зрелости применения Канбан-метода</a:t>
            </a:r>
            <a:r>
              <a:rPr lang="ru-RU" dirty="0"/>
              <a:t>, и на каждом уровне организация использует те или иные его элементы и их сочетания.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от </a:t>
            </a:r>
            <a:r>
              <a:rPr lang="en" b="1" dirty="0"/>
              <a:t>Scrum</a:t>
            </a:r>
            <a:r>
              <a:rPr lang="en" dirty="0"/>
              <a:t> </a:t>
            </a:r>
            <a:r>
              <a:rPr lang="ru-RU" dirty="0"/>
              <a:t>в первую очередь ожидают ускорение разработки и </a:t>
            </a:r>
            <a:r>
              <a:rPr lang="ru-RU" u="sng" dirty="0"/>
              <a:t>повышение бизнес-ценности</a:t>
            </a:r>
            <a:r>
              <a:rPr lang="ru-RU" dirty="0"/>
              <a:t> разрабатываемых продуктов;</a:t>
            </a:r>
          </a:p>
          <a:p>
            <a:r>
              <a:rPr lang="ru-RU" dirty="0"/>
              <a:t>от </a:t>
            </a:r>
            <a:r>
              <a:rPr lang="en" b="1" dirty="0"/>
              <a:t>Kanban</a:t>
            </a:r>
            <a:r>
              <a:rPr lang="en" dirty="0"/>
              <a:t>, </a:t>
            </a:r>
            <a:r>
              <a:rPr lang="ru-RU" dirty="0"/>
              <a:t>помимо ускорения, ожидают </a:t>
            </a:r>
            <a:r>
              <a:rPr lang="ru-RU" u="sng" dirty="0"/>
              <a:t>равномерность процессов</a:t>
            </a:r>
            <a:r>
              <a:rPr lang="ru-RU" dirty="0"/>
              <a:t> и </a:t>
            </a:r>
            <a:r>
              <a:rPr lang="ru-RU" u="sng" dirty="0"/>
              <a:t>предсказуемость сроков по конкретным задачам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0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9F18DB-FC47-CF48-B589-F355EF41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094330"/>
            <a:ext cx="5615152" cy="5474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Когда применять </a:t>
            </a:r>
            <a:r>
              <a:rPr lang="en-US" b="1" dirty="0"/>
              <a:t>Scrum, а</a:t>
            </a:r>
            <a:r>
              <a:rPr lang="ru-RU" b="1" dirty="0"/>
              <a:t> когда </a:t>
            </a:r>
            <a:r>
              <a:rPr lang="en-US" b="1" dirty="0"/>
              <a:t>Kanban?</a:t>
            </a:r>
            <a:endParaRPr lang="ru-RU" b="1" dirty="0"/>
          </a:p>
          <a:p>
            <a:r>
              <a:rPr lang="en-US" dirty="0"/>
              <a:t>Scrum — </a:t>
            </a:r>
            <a:r>
              <a:rPr lang="ru-RU" dirty="0"/>
              <a:t>для новых продуктов, когда высокая степень неопределённости и когда не понятно что и как делать.</a:t>
            </a:r>
          </a:p>
          <a:p>
            <a:r>
              <a:rPr lang="en-US" dirty="0"/>
              <a:t>Kanban — </a:t>
            </a:r>
            <a:r>
              <a:rPr lang="ru-RU" dirty="0"/>
              <a:t>для более зрелых продуктов в стадии поддержки: когда задачи рутинные, однотипные и нам нужно просто быстрее их решать.</a:t>
            </a:r>
          </a:p>
          <a:p>
            <a:pPr marL="0" indent="0">
              <a:buNone/>
            </a:pPr>
            <a:r>
              <a:rPr lang="ru-RU" b="1" dirty="0"/>
              <a:t>Совместимость </a:t>
            </a:r>
            <a:r>
              <a:rPr lang="en" b="1" dirty="0"/>
              <a:t>Kanban </a:t>
            </a:r>
            <a:r>
              <a:rPr lang="ru-RU" b="1" dirty="0"/>
              <a:t>и </a:t>
            </a:r>
            <a:r>
              <a:rPr lang="en" b="1" dirty="0"/>
              <a:t>Scrum</a:t>
            </a:r>
            <a:r>
              <a:rPr lang="ru-RU" b="1" dirty="0"/>
              <a:t>:</a:t>
            </a:r>
            <a:endParaRPr lang="en" b="1" dirty="0"/>
          </a:p>
          <a:p>
            <a:r>
              <a:rPr lang="ru-RU" dirty="0"/>
              <a:t>Канбан-метод и фреймворк </a:t>
            </a:r>
            <a:r>
              <a:rPr lang="en" dirty="0"/>
              <a:t>Scrum </a:t>
            </a:r>
            <a:r>
              <a:rPr lang="ru-RU" dirty="0"/>
              <a:t>совместимы.</a:t>
            </a:r>
          </a:p>
          <a:p>
            <a:r>
              <a:rPr lang="ru-RU" dirty="0"/>
              <a:t>Все инструменты </a:t>
            </a:r>
            <a:r>
              <a:rPr lang="en" dirty="0"/>
              <a:t>Kanban-</a:t>
            </a:r>
            <a:r>
              <a:rPr lang="ru-RU" dirty="0"/>
              <a:t>метода можно применять при работе по </a:t>
            </a:r>
            <a:r>
              <a:rPr lang="en" dirty="0"/>
              <a:t>Scrum: </a:t>
            </a:r>
            <a:r>
              <a:rPr lang="ru-RU" dirty="0"/>
              <a:t>сбор метрик, </a:t>
            </a:r>
            <a:r>
              <a:rPr lang="en" dirty="0"/>
              <a:t>WIP-</a:t>
            </a:r>
            <a:r>
              <a:rPr lang="ru-RU" dirty="0"/>
              <a:t>лимиты, визуализация и т.д. Это может быть очень полезно, так как даст </a:t>
            </a:r>
            <a:r>
              <a:rPr lang="en" dirty="0"/>
              <a:t>Scrum-</a:t>
            </a:r>
            <a:r>
              <a:rPr lang="ru-RU" dirty="0"/>
              <a:t>команде больше возможностей чтобы делать свою работу лучше.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EFC701-914A-6141-92BF-0D7163C53791}"/>
              </a:ext>
            </a:extLst>
          </p:cNvPr>
          <p:cNvSpPr txBox="1">
            <a:spLocks/>
          </p:cNvSpPr>
          <p:nvPr/>
        </p:nvSpPr>
        <p:spPr>
          <a:xfrm>
            <a:off x="386255" y="274105"/>
            <a:ext cx="5142186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CE8D6D-5339-13BA-61D1-AB8F1D13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5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5BC1-0F14-A042-89AE-A4126AD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Канбан-доски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71C15-3A76-0442-9C5D-0AFAEA06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/>
              <a:t>Можно использовать физическую доску со стикерами</a:t>
            </a:r>
          </a:p>
          <a:p>
            <a:r>
              <a:rPr lang="ru-RU" dirty="0"/>
              <a:t>Онлайн доски. Их много. Профессиональные, разработанные специально под этот метод:</a:t>
            </a:r>
          </a:p>
          <a:p>
            <a:pPr lvl="1"/>
            <a:r>
              <a:rPr lang="en" dirty="0">
                <a:hlinkClick r:id="rId2"/>
              </a:rPr>
              <a:t>Kaiten</a:t>
            </a:r>
            <a:r>
              <a:rPr lang="ru-RU" dirty="0"/>
              <a:t> — наиболее передовая российская разработка</a:t>
            </a:r>
          </a:p>
          <a:p>
            <a:pPr lvl="1"/>
            <a:r>
              <a:rPr lang="en" dirty="0" err="1"/>
              <a:t>TargetProcess</a:t>
            </a:r>
            <a:endParaRPr lang="ru-RU" dirty="0"/>
          </a:p>
          <a:p>
            <a:pPr lvl="1"/>
            <a:r>
              <a:rPr lang="en" dirty="0" err="1"/>
              <a:t>SwiftKanban</a:t>
            </a:r>
            <a:endParaRPr lang="ru-RU" dirty="0"/>
          </a:p>
          <a:p>
            <a:pPr lvl="1"/>
            <a:r>
              <a:rPr lang="en" dirty="0" err="1"/>
              <a:t>LeanKit</a:t>
            </a:r>
            <a:endParaRPr lang="ru-RU" dirty="0"/>
          </a:p>
          <a:p>
            <a:pPr lvl="1"/>
            <a:r>
              <a:rPr lang="ru-RU" dirty="0"/>
              <a:t>…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70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C2361-1820-4848-93B6-0414D554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74E5-B750-4945-8064-389DD32F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8"/>
            <a:ext cx="11006470" cy="5259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Преимущества:</a:t>
            </a:r>
          </a:p>
          <a:p>
            <a:r>
              <a:rPr lang="ru-RU" dirty="0"/>
              <a:t>Сокращение времени цикла</a:t>
            </a:r>
          </a:p>
          <a:p>
            <a:r>
              <a:rPr lang="ru-RU" dirty="0"/>
              <a:t>Меньше узких мест</a:t>
            </a:r>
          </a:p>
          <a:p>
            <a:pPr fontAlgn="base"/>
            <a:r>
              <a:rPr lang="ru-RU" dirty="0"/>
              <a:t>Наглядность</a:t>
            </a:r>
          </a:p>
          <a:p>
            <a:pPr fontAlgn="base"/>
            <a:r>
              <a:rPr lang="ru-RU" dirty="0"/>
              <a:t>Непрерывная поставка (</a:t>
            </a:r>
            <a:r>
              <a:rPr lang="en" dirty="0"/>
              <a:t>continuous delivery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Заключение:</a:t>
            </a:r>
          </a:p>
          <a:p>
            <a:r>
              <a:rPr lang="ru-RU" dirty="0"/>
              <a:t>Канбан-доска нужна не для контроля работы исполнителей со стороны руководства, а для выявления и анализа проблем в рабочем процессе. Это сигнальная система для руководителя, чтобы знать, на какой этап нужно обратить внимание и какие улучшения рабочего процесса напрашиваются.</a:t>
            </a:r>
          </a:p>
          <a:p>
            <a:r>
              <a:rPr lang="ru-RU" dirty="0"/>
              <a:t>На Канбан-доске располагаются визуальные элементы, которые помогают руководителю осознать текущее состояние рабочего процесса: какой этап перегружен, какой статус завершения, как обстоят дела с важными задачами.</a:t>
            </a:r>
          </a:p>
          <a:p>
            <a:r>
              <a:rPr lang="ru-RU" dirty="0"/>
              <a:t>Важно выделять, где на Канбан-доске находится </a:t>
            </a:r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point), </a:t>
            </a:r>
            <a:r>
              <a:rPr lang="ru-RU" dirty="0"/>
              <a:t>так как метрики имеет смысл замерять только после прохождения бизнес-задачей этой точки.</a:t>
            </a:r>
          </a:p>
          <a:p>
            <a:r>
              <a:rPr lang="ru-RU" dirty="0"/>
              <a:t>Важнейшая метрика Канбан-метода — это </a:t>
            </a:r>
            <a:r>
              <a:rPr lang="en" dirty="0"/>
              <a:t>Lead Time — </a:t>
            </a:r>
            <a:r>
              <a:rPr lang="ru-RU" dirty="0"/>
              <a:t>время от прохождения бизнес-задачей точки принятия обязательств до перехода через точку отдачи обязательств. Чем меньше это время, тем эффективнее рабочий процесс. При этом, отдельные этапы могут быть </a:t>
            </a:r>
            <a:r>
              <a:rPr lang="ru-RU" dirty="0" err="1"/>
              <a:t>недозагружены</a:t>
            </a:r>
            <a:r>
              <a:rPr lang="ru-RU" dirty="0"/>
              <a:t> на 100%, но в целом процесс благодаря этому будет работать быстрее.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8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8F01-B0F8-984B-A4C1-166A853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72" y="2766218"/>
            <a:ext cx="4026117" cy="1325563"/>
          </a:xfrm>
        </p:spPr>
        <p:txBody>
          <a:bodyPr/>
          <a:lstStyle/>
          <a:p>
            <a:r>
              <a:rPr lang="ru-RU" dirty="0"/>
              <a:t>Ваши вопросы?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F78FB-5ADD-CA41-AB6D-CF72A146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229" y="-5857"/>
            <a:ext cx="5263116" cy="6852648"/>
          </a:xfrm>
        </p:spPr>
      </p:pic>
    </p:spTree>
    <p:extLst>
      <p:ext uri="{BB962C8B-B14F-4D97-AF65-F5344CB8AC3E}">
        <p14:creationId xmlns:p14="http://schemas.microsoft.com/office/powerpoint/2010/main" val="313255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1ADA-F519-8249-923E-2F2749D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Kanban-</a:t>
            </a:r>
            <a:r>
              <a:rPr lang="ru-RU" dirty="0"/>
              <a:t>доска в нематериальном производстве</a:t>
            </a:r>
            <a:br>
              <a:rPr lang="ru-RU" dirty="0"/>
            </a:br>
            <a:r>
              <a:rPr lang="ru-RU" dirty="0"/>
              <a:t>Вытягивающая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B1D06E-C8C3-2F4D-83A7-C270B8DE1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8858693" cy="4615846"/>
          </a:xfrm>
        </p:spPr>
      </p:pic>
    </p:spTree>
    <p:extLst>
      <p:ext uri="{BB962C8B-B14F-4D97-AF65-F5344CB8AC3E}">
        <p14:creationId xmlns:p14="http://schemas.microsoft.com/office/powerpoint/2010/main" val="311785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91071-8E17-6345-8E0F-221513E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59598"/>
            <a:ext cx="7240772" cy="942681"/>
          </a:xfrm>
        </p:spPr>
        <p:txBody>
          <a:bodyPr/>
          <a:lstStyle/>
          <a:p>
            <a:r>
              <a:rPr lang="ru-RU" dirty="0"/>
              <a:t>Полезность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9A5-CC1A-AA45-983A-170C9F6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33377"/>
            <a:ext cx="6390167" cy="5259497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ru-RU" b="1" dirty="0"/>
              <a:t>Руководителям подразделений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Прогноз срок бизнес-задачи с точностью в 80%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Бизнес/заказчики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Оптимизация процессов на основе статистических данных, без сопротивления и увольнений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Рядовые сотрудники подразделений</a:t>
            </a:r>
            <a:r>
              <a:rPr lang="en-US" b="1" dirty="0"/>
              <a:t>:</a:t>
            </a:r>
            <a:endParaRPr lang="ru-RU" b="1" dirty="0"/>
          </a:p>
          <a:p>
            <a:pPr fontAlgn="ctr"/>
            <a:r>
              <a:rPr lang="ru-RU" dirty="0"/>
              <a:t>Работа без авралов и переработок.</a:t>
            </a:r>
          </a:p>
          <a:p>
            <a:pPr fontAlgn="ctr"/>
            <a:r>
              <a:rPr lang="ru-RU" dirty="0"/>
              <a:t>Загрузка на основе данных о ваших возможностях.</a:t>
            </a:r>
            <a:endParaRPr lang="ru-RU" b="1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6291CEF-9924-4E40-9DCE-4D5EB2A6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50" y="1913862"/>
            <a:ext cx="5692750" cy="4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B528D-01A0-D345-92DD-DE456E53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94" y="4348716"/>
            <a:ext cx="6260982" cy="25092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D2A45D-D801-0043-A2AA-5C50A484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297172"/>
            <a:ext cx="11038367" cy="455018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Разница с точки зрения целей</a:t>
            </a:r>
          </a:p>
          <a:p>
            <a:r>
              <a:rPr lang="en" dirty="0"/>
              <a:t>Scrum </a:t>
            </a:r>
            <a:r>
              <a:rPr lang="ru-RU" dirty="0"/>
              <a:t>изначально создавался, чтобы быстро разработать «то, не знаю что» — какой-то инновационный продукт, подобных которому может еще даже в мире не существует. </a:t>
            </a:r>
          </a:p>
          <a:p>
            <a:r>
              <a:rPr lang="en-US" dirty="0"/>
              <a:t>Kanban — </a:t>
            </a:r>
            <a:r>
              <a:rPr lang="ru-RU" dirty="0"/>
              <a:t>способ улучшения процесса /</a:t>
            </a:r>
            <a:r>
              <a:rPr lang="en-US" dirty="0"/>
              <a:t> </a:t>
            </a:r>
            <a:r>
              <a:rPr lang="ru-RU" dirty="0"/>
              <a:t>сервиса!</a:t>
            </a:r>
            <a:r>
              <a:rPr lang="en-US" dirty="0"/>
              <a:t> </a:t>
            </a:r>
            <a:r>
              <a:rPr lang="ru-RU" dirty="0"/>
              <a:t>Канбан-метод подходит для визуализации потока любой творческой и интеллектуальной работы</a:t>
            </a:r>
            <a:r>
              <a:rPr lang="en-US" dirty="0"/>
              <a:t>. </a:t>
            </a:r>
            <a:r>
              <a:rPr lang="ru-RU" dirty="0"/>
              <a:t>Эффективнее использовать его через призму сервисной парадигмы.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12C39-CD36-E149-B967-ADEEEE8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60954"/>
            <a:ext cx="10515600" cy="70876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98302-54F9-904D-BA8C-E389942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D38BA-D408-384D-A59E-8847FFF3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Scrum — </a:t>
            </a:r>
            <a:r>
              <a:rPr lang="ru-RU" dirty="0"/>
              <a:t>это методология разработки инновационных продуктов</a:t>
            </a:r>
          </a:p>
          <a:p>
            <a:r>
              <a:rPr lang="en-US" dirty="0"/>
              <a:t>Kanban — </a:t>
            </a:r>
            <a:r>
              <a:rPr lang="ru-RU" dirty="0"/>
              <a:t>(эволюционный!) метод улучшения процесса /</a:t>
            </a:r>
            <a:r>
              <a:rPr lang="en-US" dirty="0"/>
              <a:t> </a:t>
            </a:r>
            <a:r>
              <a:rPr lang="ru-RU" dirty="0"/>
              <a:t>сервиса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Scrum</a:t>
            </a:r>
            <a:r>
              <a:rPr lang="en-US" dirty="0"/>
              <a:t> — </a:t>
            </a:r>
            <a:r>
              <a:rPr lang="ru-RU" dirty="0"/>
              <a:t>это всегда </a:t>
            </a:r>
            <a:r>
              <a:rPr lang="ru-RU" b="1" dirty="0"/>
              <a:t>революция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Есть «жизнь до» и «жизнь после». Не все выживают. Не все готовы работать по </a:t>
            </a:r>
            <a:r>
              <a:rPr lang="en-US" dirty="0"/>
              <a:t>Scrum, </a:t>
            </a:r>
            <a:r>
              <a:rPr lang="ru-RU" dirty="0"/>
              <a:t>в том числе многие люди могут увольняться.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dirty="0"/>
              <a:t>это </a:t>
            </a:r>
            <a:r>
              <a:rPr lang="ru-RU" b="1" dirty="0"/>
              <a:t>эволюционный</a:t>
            </a:r>
            <a:r>
              <a:rPr lang="ru-RU" dirty="0"/>
              <a:t> метод.</a:t>
            </a:r>
          </a:p>
          <a:p>
            <a:pPr lvl="1"/>
            <a:r>
              <a:rPr lang="ru-RU" dirty="0"/>
              <a:t>Вначале можно вообще ничего не менять, оставить всё как есть, просто визуализировать с помощью досок.</a:t>
            </a:r>
          </a:p>
          <a:p>
            <a:pPr lvl="1"/>
            <a:r>
              <a:rPr lang="ru-RU" dirty="0"/>
              <a:t>Потом можно начать что-то менять: постепенно, эволюционно.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39AEE-2F6B-CECE-4C06-6FF259D6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93" y="0"/>
            <a:ext cx="4062686" cy="2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7E1A-2D65-FB40-81D6-B1E2464D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13406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сервисов</a:t>
            </a:r>
            <a:br>
              <a:rPr lang="en-US" dirty="0"/>
            </a:br>
            <a:r>
              <a:rPr lang="en-US" sz="3100" dirty="0"/>
              <a:t>(</a:t>
            </a:r>
            <a:r>
              <a:rPr lang="ru-RU" sz="3100" dirty="0"/>
              <a:t>которые можно визуализировать улучшать с помощью </a:t>
            </a:r>
            <a:r>
              <a:rPr lang="en-US" sz="3100" dirty="0"/>
              <a:t>Kanban)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2E72-0736-4447-B9D8-89015C26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10515600" cy="545450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Внутренние сервисы компании:</a:t>
            </a:r>
          </a:p>
          <a:p>
            <a:pPr lvl="1"/>
            <a:r>
              <a:rPr lang="ru-RU" dirty="0"/>
              <a:t>Отдел аналитики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аналитике → аналитический отчёт)</a:t>
            </a:r>
          </a:p>
          <a:p>
            <a:pPr lvl="1"/>
            <a:r>
              <a:rPr lang="ru-RU" dirty="0"/>
              <a:t>Юридический отдел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согласование / написание договоров и т.п.)</a:t>
            </a:r>
          </a:p>
          <a:p>
            <a:pPr lvl="1"/>
            <a:r>
              <a:rPr lang="ru-RU" dirty="0"/>
              <a:t>Отдел продвижения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продвижению тех или иных сервисов)</a:t>
            </a:r>
          </a:p>
          <a:p>
            <a:pPr lvl="1"/>
            <a:r>
              <a:rPr lang="en-US" dirty="0"/>
              <a:t>НR</a:t>
            </a:r>
            <a:r>
              <a:rPr lang="ru-RU" dirty="0"/>
              <a:t> отдел </a:t>
            </a:r>
            <a:r>
              <a:rPr lang="en-US" dirty="0"/>
              <a:t>[</a:t>
            </a:r>
            <a:r>
              <a:rPr lang="ru-RU" dirty="0"/>
              <a:t>рекрутмент</a:t>
            </a:r>
            <a:r>
              <a:rPr lang="en-US" dirty="0"/>
              <a:t>]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поиску кандидатов → принятые сотрудники)</a:t>
            </a:r>
          </a:p>
          <a:p>
            <a:pPr lvl="1"/>
            <a:r>
              <a:rPr lang="ru-RU" dirty="0"/>
              <a:t>Отдел дизайна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отрисовку макетов страниц, баннеров, картинок)</a:t>
            </a:r>
          </a:p>
          <a:p>
            <a:pPr lvl="1"/>
            <a:r>
              <a:rPr lang="ru-RU" dirty="0"/>
              <a:t>Техподдержка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(вопросы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жалобы от клиентов → закрытые обращения)</a:t>
            </a:r>
          </a:p>
          <a:p>
            <a:pPr lvl="1"/>
            <a:r>
              <a:rPr lang="ru-RU" dirty="0"/>
              <a:t>Отдел продаж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(кандидаты/гипотезы с кем поговорить и кому продать)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/>
              <a:t>Сервисы для клиентов:</a:t>
            </a:r>
          </a:p>
          <a:p>
            <a:pPr lvl="1"/>
            <a:r>
              <a:rPr lang="ru-RU" dirty="0"/>
              <a:t>Автосервис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ремонт машин )</a:t>
            </a:r>
          </a:p>
          <a:p>
            <a:pPr lvl="1"/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тюнинг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апгрейд машин)</a:t>
            </a:r>
          </a:p>
          <a:p>
            <a:pPr lvl="1"/>
            <a:r>
              <a:rPr lang="en-US" dirty="0"/>
              <a:t>Event</a:t>
            </a:r>
            <a:r>
              <a:rPr lang="ru-RU" dirty="0"/>
              <a:t>-агентство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проведение корпоративных мероприятий)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u-RU" dirty="0"/>
              <a:t>Рекламно-производственная фирма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производство вывесок, баннеров, рекламных стендов и т.п.)</a:t>
            </a:r>
          </a:p>
          <a:p>
            <a:pPr lvl="1"/>
            <a:r>
              <a:rPr lang="ru-RU" dirty="0"/>
              <a:t>Конструкторское бюро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(техническое задание на изделие → чертежи и производственная документация)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855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11310</TotalTime>
  <Words>4765</Words>
  <Application>Microsoft Macintosh PowerPoint</Application>
  <PresentationFormat>Широкоэкранный</PresentationFormat>
  <Paragraphs>382</Paragraphs>
  <Slides>48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Тема Office</vt:lpstr>
      <vt:lpstr>Kanban</vt:lpstr>
      <vt:lpstr>Презентация PowerPoint</vt:lpstr>
      <vt:lpstr>Что же такое Kanban?</vt:lpstr>
      <vt:lpstr>История Kanban</vt:lpstr>
      <vt:lpstr>Kanban-доска в нематериальном производстве Вытягивающая система</vt:lpstr>
      <vt:lpstr>Полезность Kanban</vt:lpstr>
      <vt:lpstr>Scrum vs Kanban</vt:lpstr>
      <vt:lpstr>Scrum vs Kanban</vt:lpstr>
      <vt:lpstr>Примеры сервисов (которые можно визуализировать улучшать с помощью Kanban)</vt:lpstr>
      <vt:lpstr>Как начать внедрять Kanban?</vt:lpstr>
      <vt:lpstr>Шаг 1: осознать и описать процесс</vt:lpstr>
      <vt:lpstr>Стадии процесса</vt:lpstr>
      <vt:lpstr>Примеры стадий процесса</vt:lpstr>
      <vt:lpstr>Оптимальное число колонок</vt:lpstr>
      <vt:lpstr>Расположение задач внутри колонок</vt:lpstr>
      <vt:lpstr>Классы обслуживания</vt:lpstr>
      <vt:lpstr>Свимлейны (swimlane) — для чего использовать?</vt:lpstr>
      <vt:lpstr>Точка принятия обязательств upstream / downstream</vt:lpstr>
      <vt:lpstr>Рабочий элемент / карточка</vt:lpstr>
      <vt:lpstr>Роли в Kanban</vt:lpstr>
      <vt:lpstr>Принципы Канбан</vt:lpstr>
      <vt:lpstr>Практики Канбан</vt:lpstr>
      <vt:lpstr>1. Визуализация</vt:lpstr>
      <vt:lpstr>2. Ограничение незавершённой работы</vt:lpstr>
      <vt:lpstr>Ограничение незавершённой работы (WIP-лимиты) (WIP – work in progress)</vt:lpstr>
      <vt:lpstr>WIP-лимиты</vt:lpstr>
      <vt:lpstr>Что делать, если WIP-лимиты нарушаются?</vt:lpstr>
      <vt:lpstr>3. Управление потоком / диаграммы Канбан</vt:lpstr>
      <vt:lpstr>Накопительная диаграмма потока (Cumulative Flow Diagram)</vt:lpstr>
      <vt:lpstr>CFD — какая полезная инфа?</vt:lpstr>
      <vt:lpstr>Контрольный график (Control Chart)</vt:lpstr>
      <vt:lpstr>Контрольный график</vt:lpstr>
      <vt:lpstr>Cycle time – Время цикла (распределение времени выполнения по этапам)</vt:lpstr>
      <vt:lpstr>Динамика изменений времени цикла (Cycle time trends)</vt:lpstr>
      <vt:lpstr>Время разрешения блокировок (Block resolution time)</vt:lpstr>
      <vt:lpstr>Пропускная способность (Throughput)</vt:lpstr>
      <vt:lpstr>Распределение карточек (Cards distribution)</vt:lpstr>
      <vt:lpstr>Спектральная диаграмма (Spectral chart)</vt:lpstr>
      <vt:lpstr>Столько графиков? Зачем?</vt:lpstr>
      <vt:lpstr>Каденции Kanban</vt:lpstr>
      <vt:lpstr>Канбан-митинг</vt:lpstr>
      <vt:lpstr>Собрание по пополнению</vt:lpstr>
      <vt:lpstr>Ревью сервиса поставки</vt:lpstr>
      <vt:lpstr>“Scrum или Kanban?”</vt:lpstr>
      <vt:lpstr>Презентация PowerPoint</vt:lpstr>
      <vt:lpstr>Канбан-доски</vt:lpstr>
      <vt:lpstr>Заключение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Валерий Студенников</dc:creator>
  <cp:lastModifiedBy>Валерий Студенников</cp:lastModifiedBy>
  <cp:revision>98</cp:revision>
  <dcterms:created xsi:type="dcterms:W3CDTF">2022-03-20T14:47:12Z</dcterms:created>
  <dcterms:modified xsi:type="dcterms:W3CDTF">2022-11-02T11:46:47Z</dcterms:modified>
</cp:coreProperties>
</file>